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Old Standard TT" panose="020B0604020202020204" charset="0"/>
      <p:regular r:id="rId26"/>
      <p:bold r:id="rId27"/>
      <p:italic r:id="rId2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AD6343A-A460-4375-A841-3713B28488D2}">
  <a:tblStyle styleId="{1AD6343A-A460-4375-A841-3713B28488D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68" y="-6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029229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100"/>
            <a:ext cx="9144000" cy="17117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cxnSp>
        <p:nvCxnSpPr>
          <p:cNvPr id="10" name="Shape 10"/>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1" name="Shape 11"/>
          <p:cNvSpPr txBox="1">
            <a:spLocks noGrp="1"/>
          </p:cNvSpPr>
          <p:nvPr>
            <p:ph type="ctrTitle"/>
          </p:nvPr>
        </p:nvSpPr>
        <p:spPr>
          <a:xfrm>
            <a:off x="512700" y="1893300"/>
            <a:ext cx="8118599" cy="1522800"/>
          </a:xfrm>
          <a:prstGeom prst="rect">
            <a:avLst/>
          </a:prstGeom>
        </p:spPr>
        <p:txBody>
          <a:bodyPr lIns="91425" tIns="91425" rIns="91425" bIns="91425" anchor="b" anchorCtr="0"/>
          <a:lstStyle>
            <a:lvl1pPr>
              <a:spcBef>
                <a:spcPts val="0"/>
              </a:spcBef>
              <a:buClr>
                <a:schemeClr val="accent1"/>
              </a:buClr>
              <a:buSzPct val="100000"/>
              <a:defRPr sz="4200">
                <a:solidFill>
                  <a:schemeClr val="accent1"/>
                </a:solidFill>
              </a:defRPr>
            </a:lvl1pPr>
            <a:lvl2pPr>
              <a:spcBef>
                <a:spcPts val="0"/>
              </a:spcBef>
              <a:buClr>
                <a:schemeClr val="accent1"/>
              </a:buClr>
              <a:buSzPct val="100000"/>
              <a:defRPr sz="4200">
                <a:solidFill>
                  <a:schemeClr val="accent1"/>
                </a:solidFill>
              </a:defRPr>
            </a:lvl2pPr>
            <a:lvl3pPr>
              <a:spcBef>
                <a:spcPts val="0"/>
              </a:spcBef>
              <a:buClr>
                <a:schemeClr val="accent1"/>
              </a:buClr>
              <a:buSzPct val="100000"/>
              <a:defRPr sz="4200">
                <a:solidFill>
                  <a:schemeClr val="accent1"/>
                </a:solidFill>
              </a:defRPr>
            </a:lvl3pPr>
            <a:lvl4pPr>
              <a:spcBef>
                <a:spcPts val="0"/>
              </a:spcBef>
              <a:buClr>
                <a:schemeClr val="accent1"/>
              </a:buClr>
              <a:buSzPct val="100000"/>
              <a:defRPr sz="4200">
                <a:solidFill>
                  <a:schemeClr val="accent1"/>
                </a:solidFill>
              </a:defRPr>
            </a:lvl4pPr>
            <a:lvl5pPr>
              <a:spcBef>
                <a:spcPts val="0"/>
              </a:spcBef>
              <a:buClr>
                <a:schemeClr val="accent1"/>
              </a:buClr>
              <a:buSzPct val="100000"/>
              <a:defRPr sz="4200">
                <a:solidFill>
                  <a:schemeClr val="accent1"/>
                </a:solidFill>
              </a:defRPr>
            </a:lvl5pPr>
            <a:lvl6pPr>
              <a:spcBef>
                <a:spcPts val="0"/>
              </a:spcBef>
              <a:buClr>
                <a:schemeClr val="accent1"/>
              </a:buClr>
              <a:buSzPct val="100000"/>
              <a:defRPr sz="4200">
                <a:solidFill>
                  <a:schemeClr val="accent1"/>
                </a:solidFill>
              </a:defRPr>
            </a:lvl6pPr>
            <a:lvl7pPr>
              <a:spcBef>
                <a:spcPts val="0"/>
              </a:spcBef>
              <a:buClr>
                <a:schemeClr val="accent1"/>
              </a:buClr>
              <a:buSzPct val="100000"/>
              <a:defRPr sz="4200">
                <a:solidFill>
                  <a:schemeClr val="accent1"/>
                </a:solidFill>
              </a:defRPr>
            </a:lvl7pPr>
            <a:lvl8pPr>
              <a:spcBef>
                <a:spcPts val="0"/>
              </a:spcBef>
              <a:buClr>
                <a:schemeClr val="accent1"/>
              </a:buClr>
              <a:buSzPct val="100000"/>
              <a:defRPr sz="4200">
                <a:solidFill>
                  <a:schemeClr val="accent1"/>
                </a:solidFill>
              </a:defRPr>
            </a:lvl8pPr>
            <a:lvl9pPr>
              <a:spcBef>
                <a:spcPts val="0"/>
              </a:spcBef>
              <a:buClr>
                <a:schemeClr val="accent1"/>
              </a:buClr>
              <a:buSzPct val="100000"/>
              <a:defRPr sz="4200">
                <a:solidFill>
                  <a:schemeClr val="accent1"/>
                </a:solidFill>
              </a:defRPr>
            </a:lvl9pPr>
          </a:lstStyle>
          <a:p>
            <a:endParaRPr/>
          </a:p>
        </p:txBody>
      </p:sp>
      <p:sp>
        <p:nvSpPr>
          <p:cNvPr id="12" name="Shape 12"/>
          <p:cNvSpPr txBox="1">
            <a:spLocks noGrp="1"/>
          </p:cNvSpPr>
          <p:nvPr>
            <p:ph type="subTitle" idx="1"/>
          </p:nvPr>
        </p:nvSpPr>
        <p:spPr>
          <a:xfrm>
            <a:off x="512700" y="3840639"/>
            <a:ext cx="8118599" cy="787499"/>
          </a:xfrm>
          <a:prstGeom prst="rect">
            <a:avLst/>
          </a:prstGeom>
        </p:spPr>
        <p:txBody>
          <a:bodyPr lIns="91425" tIns="91425" rIns="91425" bIns="91425" anchor="t" anchorCtr="0"/>
          <a:lstStyle>
            <a:lvl1pPr>
              <a:lnSpc>
                <a:spcPct val="100000"/>
              </a:lnSpc>
              <a:spcBef>
                <a:spcPts val="0"/>
              </a:spcBef>
              <a:spcAft>
                <a:spcPts val="0"/>
              </a:spcAft>
              <a:buClr>
                <a:schemeClr val="accent2"/>
              </a:buClr>
              <a:buSzPct val="100000"/>
              <a:buNone/>
              <a:defRPr sz="2400">
                <a:solidFill>
                  <a:schemeClr val="accent2"/>
                </a:solidFill>
              </a:defRPr>
            </a:lvl1pPr>
            <a:lvl2pPr>
              <a:lnSpc>
                <a:spcPct val="100000"/>
              </a:lnSpc>
              <a:spcBef>
                <a:spcPts val="0"/>
              </a:spcBef>
              <a:spcAft>
                <a:spcPts val="0"/>
              </a:spcAft>
              <a:buClr>
                <a:schemeClr val="accent2"/>
              </a:buClr>
              <a:buSzPct val="100000"/>
              <a:buNone/>
              <a:defRPr sz="2400">
                <a:solidFill>
                  <a:schemeClr val="accent2"/>
                </a:solidFill>
              </a:defRPr>
            </a:lvl2pPr>
            <a:lvl3pPr>
              <a:lnSpc>
                <a:spcPct val="100000"/>
              </a:lnSpc>
              <a:spcBef>
                <a:spcPts val="0"/>
              </a:spcBef>
              <a:spcAft>
                <a:spcPts val="0"/>
              </a:spcAft>
              <a:buClr>
                <a:schemeClr val="accent2"/>
              </a:buClr>
              <a:buSzPct val="100000"/>
              <a:buNone/>
              <a:defRPr sz="2400">
                <a:solidFill>
                  <a:schemeClr val="accent2"/>
                </a:solidFill>
              </a:defRPr>
            </a:lvl3pPr>
            <a:lvl4pPr>
              <a:lnSpc>
                <a:spcPct val="100000"/>
              </a:lnSpc>
              <a:spcBef>
                <a:spcPts val="0"/>
              </a:spcBef>
              <a:spcAft>
                <a:spcPts val="0"/>
              </a:spcAft>
              <a:buClr>
                <a:schemeClr val="accent2"/>
              </a:buClr>
              <a:buSzPct val="100000"/>
              <a:buNone/>
              <a:defRPr sz="2400">
                <a:solidFill>
                  <a:schemeClr val="accent2"/>
                </a:solidFill>
              </a:defRPr>
            </a:lvl4pPr>
            <a:lvl5pPr>
              <a:lnSpc>
                <a:spcPct val="100000"/>
              </a:lnSpc>
              <a:spcBef>
                <a:spcPts val="0"/>
              </a:spcBef>
              <a:spcAft>
                <a:spcPts val="0"/>
              </a:spcAft>
              <a:buClr>
                <a:schemeClr val="accent2"/>
              </a:buClr>
              <a:buSzPct val="100000"/>
              <a:buNone/>
              <a:defRPr sz="2400">
                <a:solidFill>
                  <a:schemeClr val="accent2"/>
                </a:solidFill>
              </a:defRPr>
            </a:lvl5pPr>
            <a:lvl6pPr>
              <a:lnSpc>
                <a:spcPct val="100000"/>
              </a:lnSpc>
              <a:spcBef>
                <a:spcPts val="0"/>
              </a:spcBef>
              <a:spcAft>
                <a:spcPts val="0"/>
              </a:spcAft>
              <a:buClr>
                <a:schemeClr val="accent2"/>
              </a:buClr>
              <a:buSzPct val="100000"/>
              <a:buNone/>
              <a:defRPr sz="2400">
                <a:solidFill>
                  <a:schemeClr val="accent2"/>
                </a:solidFill>
              </a:defRPr>
            </a:lvl6pPr>
            <a:lvl7pPr>
              <a:lnSpc>
                <a:spcPct val="100000"/>
              </a:lnSpc>
              <a:spcBef>
                <a:spcPts val="0"/>
              </a:spcBef>
              <a:spcAft>
                <a:spcPts val="0"/>
              </a:spcAft>
              <a:buClr>
                <a:schemeClr val="accent2"/>
              </a:buClr>
              <a:buSzPct val="100000"/>
              <a:buNone/>
              <a:defRPr sz="2400">
                <a:solidFill>
                  <a:schemeClr val="accent2"/>
                </a:solidFill>
              </a:defRPr>
            </a:lvl7pPr>
            <a:lvl8pPr>
              <a:lnSpc>
                <a:spcPct val="100000"/>
              </a:lnSpc>
              <a:spcBef>
                <a:spcPts val="0"/>
              </a:spcBef>
              <a:spcAft>
                <a:spcPts val="0"/>
              </a:spcAft>
              <a:buClr>
                <a:schemeClr val="accent2"/>
              </a:buClr>
              <a:buSzPct val="100000"/>
              <a:buNone/>
              <a:defRPr sz="2400">
                <a:solidFill>
                  <a:schemeClr val="accent2"/>
                </a:solidFill>
              </a:defRPr>
            </a:lvl8pPr>
            <a:lvl9pPr>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039650"/>
            <a:ext cx="8520599" cy="2106299"/>
          </a:xfrm>
          <a:prstGeom prst="rect">
            <a:avLst/>
          </a:prstGeom>
        </p:spPr>
        <p:txBody>
          <a:bodyPr lIns="91425" tIns="91425" rIns="91425" bIns="91425" anchor="b" anchorCtr="0"/>
          <a:lstStyle>
            <a:lvl1pPr algn="ctr">
              <a:spcBef>
                <a:spcPts val="0"/>
              </a:spcBef>
              <a:buSzPct val="100000"/>
              <a:defRPr sz="14000" b="1"/>
            </a:lvl1pPr>
            <a:lvl2pPr algn="ctr">
              <a:spcBef>
                <a:spcPts val="0"/>
              </a:spcBef>
              <a:buSzPct val="100000"/>
              <a:defRPr sz="14000" b="1"/>
            </a:lvl2pPr>
            <a:lvl3pPr algn="ctr">
              <a:spcBef>
                <a:spcPts val="0"/>
              </a:spcBef>
              <a:buSzPct val="100000"/>
              <a:defRPr sz="14000" b="1"/>
            </a:lvl3pPr>
            <a:lvl4pPr algn="ctr">
              <a:spcBef>
                <a:spcPts val="0"/>
              </a:spcBef>
              <a:buSzPct val="100000"/>
              <a:defRPr sz="14000" b="1"/>
            </a:lvl4pPr>
            <a:lvl5pPr algn="ctr">
              <a:spcBef>
                <a:spcPts val="0"/>
              </a:spcBef>
              <a:buSzPct val="100000"/>
              <a:defRPr sz="14000" b="1"/>
            </a:lvl5pPr>
            <a:lvl6pPr algn="ctr">
              <a:spcBef>
                <a:spcPts val="0"/>
              </a:spcBef>
              <a:buSzPct val="100000"/>
              <a:defRPr sz="14000" b="1"/>
            </a:lvl6pPr>
            <a:lvl7pPr algn="ctr">
              <a:spcBef>
                <a:spcPts val="0"/>
              </a:spcBef>
              <a:buSzPct val="100000"/>
              <a:defRPr sz="14000" b="1"/>
            </a:lvl7pPr>
            <a:lvl8pPr algn="ctr">
              <a:spcBef>
                <a:spcPts val="0"/>
              </a:spcBef>
              <a:buSzPct val="100000"/>
              <a:defRPr sz="14000" b="1"/>
            </a:lvl8pPr>
            <a:lvl9pPr algn="ctr">
              <a:spcBef>
                <a:spcPts val="0"/>
              </a:spcBef>
              <a:buSzPct val="100000"/>
              <a:defRPr sz="14000" b="1"/>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2700" y="1893300"/>
            <a:ext cx="8118599" cy="1522800"/>
          </a:xfrm>
          <a:prstGeom prst="rect">
            <a:avLst/>
          </a:prstGeom>
        </p:spPr>
        <p:txBody>
          <a:bodyPr lIns="91425" tIns="91425" rIns="91425" bIns="91425" anchor="b" anchorCtr="0"/>
          <a:lstStyle>
            <a:lvl1pPr>
              <a:spcBef>
                <a:spcPts val="0"/>
              </a:spcBef>
              <a:buClr>
                <a:schemeClr val="accent1"/>
              </a:buClr>
              <a:buSzPct val="100000"/>
              <a:defRPr sz="6000">
                <a:solidFill>
                  <a:schemeClr val="accent1"/>
                </a:solidFill>
              </a:defRPr>
            </a:lvl1pPr>
            <a:lvl2pPr>
              <a:spcBef>
                <a:spcPts val="0"/>
              </a:spcBef>
              <a:buClr>
                <a:schemeClr val="accent1"/>
              </a:buClr>
              <a:buSzPct val="100000"/>
              <a:defRPr sz="6000">
                <a:solidFill>
                  <a:schemeClr val="accent1"/>
                </a:solidFill>
              </a:defRPr>
            </a:lvl2pPr>
            <a:lvl3pPr>
              <a:spcBef>
                <a:spcPts val="0"/>
              </a:spcBef>
              <a:buClr>
                <a:schemeClr val="accent1"/>
              </a:buClr>
              <a:buSzPct val="100000"/>
              <a:defRPr sz="6000">
                <a:solidFill>
                  <a:schemeClr val="accent1"/>
                </a:solidFill>
              </a:defRPr>
            </a:lvl3pPr>
            <a:lvl4pPr>
              <a:spcBef>
                <a:spcPts val="0"/>
              </a:spcBef>
              <a:buClr>
                <a:schemeClr val="accent1"/>
              </a:buClr>
              <a:buSzPct val="100000"/>
              <a:defRPr sz="6000">
                <a:solidFill>
                  <a:schemeClr val="accent1"/>
                </a:solidFill>
              </a:defRPr>
            </a:lvl4pPr>
            <a:lvl5pPr>
              <a:spcBef>
                <a:spcPts val="0"/>
              </a:spcBef>
              <a:buClr>
                <a:schemeClr val="accent1"/>
              </a:buClr>
              <a:buSzPct val="100000"/>
              <a:defRPr sz="6000">
                <a:solidFill>
                  <a:schemeClr val="accent1"/>
                </a:solidFill>
              </a:defRPr>
            </a:lvl5pPr>
            <a:lvl6pPr>
              <a:spcBef>
                <a:spcPts val="0"/>
              </a:spcBef>
              <a:buClr>
                <a:schemeClr val="accent1"/>
              </a:buClr>
              <a:buSzPct val="100000"/>
              <a:defRPr sz="6000">
                <a:solidFill>
                  <a:schemeClr val="accent1"/>
                </a:solidFill>
              </a:defRPr>
            </a:lvl6pPr>
            <a:lvl7pPr>
              <a:spcBef>
                <a:spcPts val="0"/>
              </a:spcBef>
              <a:buClr>
                <a:schemeClr val="accent1"/>
              </a:buClr>
              <a:buSzPct val="100000"/>
              <a:defRPr sz="6000">
                <a:solidFill>
                  <a:schemeClr val="accent1"/>
                </a:solidFill>
              </a:defRPr>
            </a:lvl7pPr>
            <a:lvl8pPr>
              <a:spcBef>
                <a:spcPts val="0"/>
              </a:spcBef>
              <a:buClr>
                <a:schemeClr val="accent1"/>
              </a:buClr>
              <a:buSzPct val="100000"/>
              <a:defRPr sz="6000">
                <a:solidFill>
                  <a:schemeClr val="accent1"/>
                </a:solidFill>
              </a:defRPr>
            </a:lvl8pPr>
            <a:lvl9pPr>
              <a:spcBef>
                <a:spcPts val="0"/>
              </a:spcBef>
              <a:buClr>
                <a:schemeClr val="accent1"/>
              </a:buClr>
              <a:buSzPct val="100000"/>
              <a:defRPr sz="6000">
                <a:solidFill>
                  <a:schemeClr val="accen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0" name="Shape 20"/>
          <p:cNvSpPr txBox="1">
            <a:spLocks noGrp="1"/>
          </p:cNvSpPr>
          <p:nvPr>
            <p:ph type="title"/>
          </p:nvPr>
        </p:nvSpPr>
        <p:spPr>
          <a:xfrm>
            <a:off x="311700" y="445025"/>
            <a:ext cx="8520599" cy="613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71600"/>
            <a:ext cx="8520599" cy="3397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613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1"/>
          </p:nvPr>
        </p:nvSpPr>
        <p:spPr>
          <a:xfrm>
            <a:off x="311700" y="1171675"/>
            <a:ext cx="3999899" cy="3397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body" idx="2"/>
          </p:nvPr>
        </p:nvSpPr>
        <p:spPr>
          <a:xfrm>
            <a:off x="4832400" y="1171675"/>
            <a:ext cx="3999899" cy="3397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613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04000" cy="4090800"/>
          </a:xfrm>
          <a:prstGeom prst="rect">
            <a:avLst/>
          </a:prstGeom>
        </p:spPr>
        <p:txBody>
          <a:bodyPr lIns="91425" tIns="91425" rIns="91425" bIns="91425" anchor="ctr" anchorCtr="0"/>
          <a:lstStyle>
            <a:lvl1pPr>
              <a:spcBef>
                <a:spcPts val="0"/>
              </a:spcBef>
              <a:buClr>
                <a:schemeClr val="accent1"/>
              </a:buClr>
              <a:buSzPct val="100000"/>
              <a:defRPr sz="5400">
                <a:solidFill>
                  <a:schemeClr val="accent1"/>
                </a:solidFill>
              </a:defRPr>
            </a:lvl1pPr>
            <a:lvl2pPr>
              <a:spcBef>
                <a:spcPts val="0"/>
              </a:spcBef>
              <a:buClr>
                <a:schemeClr val="accent1"/>
              </a:buClr>
              <a:buSzPct val="100000"/>
              <a:defRPr sz="5400">
                <a:solidFill>
                  <a:schemeClr val="accent1"/>
                </a:solidFill>
              </a:defRPr>
            </a:lvl2pPr>
            <a:lvl3pPr>
              <a:spcBef>
                <a:spcPts val="0"/>
              </a:spcBef>
              <a:buClr>
                <a:schemeClr val="accent1"/>
              </a:buClr>
              <a:buSzPct val="100000"/>
              <a:defRPr sz="5400">
                <a:solidFill>
                  <a:schemeClr val="accent1"/>
                </a:solidFill>
              </a:defRPr>
            </a:lvl3pPr>
            <a:lvl4pPr>
              <a:spcBef>
                <a:spcPts val="0"/>
              </a:spcBef>
              <a:buClr>
                <a:schemeClr val="accent1"/>
              </a:buClr>
              <a:buSzPct val="100000"/>
              <a:defRPr sz="5400">
                <a:solidFill>
                  <a:schemeClr val="accent1"/>
                </a:solidFill>
              </a:defRPr>
            </a:lvl4pPr>
            <a:lvl5pPr>
              <a:spcBef>
                <a:spcPts val="0"/>
              </a:spcBef>
              <a:buClr>
                <a:schemeClr val="accent1"/>
              </a:buClr>
              <a:buSzPct val="100000"/>
              <a:defRPr sz="5400">
                <a:solidFill>
                  <a:schemeClr val="accent1"/>
                </a:solidFill>
              </a:defRPr>
            </a:lvl5pPr>
            <a:lvl6pPr>
              <a:spcBef>
                <a:spcPts val="0"/>
              </a:spcBef>
              <a:buClr>
                <a:schemeClr val="accent1"/>
              </a:buClr>
              <a:buSzPct val="100000"/>
              <a:defRPr sz="5400">
                <a:solidFill>
                  <a:schemeClr val="accent1"/>
                </a:solidFill>
              </a:defRPr>
            </a:lvl6pPr>
            <a:lvl7pPr>
              <a:spcBef>
                <a:spcPts val="0"/>
              </a:spcBef>
              <a:buClr>
                <a:schemeClr val="accent1"/>
              </a:buClr>
              <a:buSzPct val="100000"/>
              <a:defRPr sz="5400">
                <a:solidFill>
                  <a:schemeClr val="accent1"/>
                </a:solidFill>
              </a:defRPr>
            </a:lvl7pPr>
            <a:lvl8pPr>
              <a:spcBef>
                <a:spcPts val="0"/>
              </a:spcBef>
              <a:buClr>
                <a:schemeClr val="accent1"/>
              </a:buClr>
              <a:buSzPct val="100000"/>
              <a:defRPr sz="5400">
                <a:solidFill>
                  <a:schemeClr val="accent1"/>
                </a:solidFill>
              </a:defRPr>
            </a:lvl8pPr>
            <a:lvl9pPr>
              <a:spcBef>
                <a:spcPts val="0"/>
              </a:spcBef>
              <a:buClr>
                <a:schemeClr val="accent1"/>
              </a:buClr>
              <a:buSzPct val="100000"/>
              <a:defRPr sz="5400">
                <a:solidFill>
                  <a:schemeClr val="accent1"/>
                </a:solidFill>
              </a:defRPr>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40" name="Shape 40"/>
          <p:cNvCxnSpPr/>
          <p:nvPr/>
        </p:nvCxnSpPr>
        <p:spPr>
          <a:xfrm>
            <a:off x="5029675" y="4495500"/>
            <a:ext cx="686399"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382350"/>
            <a:ext cx="4045199" cy="1333200"/>
          </a:xfrm>
          <a:prstGeom prst="rect">
            <a:avLst/>
          </a:prstGeom>
        </p:spPr>
        <p:txBody>
          <a:bodyPr lIns="91425" tIns="91425" rIns="91425" bIns="91425" anchor="b" anchorCtr="0"/>
          <a:lstStyle>
            <a:lvl1pPr algn="ctr">
              <a:spcBef>
                <a:spcPts val="0"/>
              </a:spcBef>
              <a:buClr>
                <a:schemeClr val="lt2"/>
              </a:buClr>
              <a:buSzPct val="100000"/>
              <a:defRPr sz="4200">
                <a:solidFill>
                  <a:schemeClr val="lt2"/>
                </a:solidFill>
              </a:defRPr>
            </a:lvl1pPr>
            <a:lvl2pPr algn="ctr">
              <a:spcBef>
                <a:spcPts val="0"/>
              </a:spcBef>
              <a:buClr>
                <a:schemeClr val="lt2"/>
              </a:buClr>
              <a:buSzPct val="100000"/>
              <a:defRPr sz="4200">
                <a:solidFill>
                  <a:schemeClr val="lt2"/>
                </a:solidFill>
              </a:defRPr>
            </a:lvl2pPr>
            <a:lvl3pPr algn="ctr">
              <a:spcBef>
                <a:spcPts val="0"/>
              </a:spcBef>
              <a:buClr>
                <a:schemeClr val="lt2"/>
              </a:buClr>
              <a:buSzPct val="100000"/>
              <a:defRPr sz="4200">
                <a:solidFill>
                  <a:schemeClr val="lt2"/>
                </a:solidFill>
              </a:defRPr>
            </a:lvl3pPr>
            <a:lvl4pPr algn="ctr">
              <a:spcBef>
                <a:spcPts val="0"/>
              </a:spcBef>
              <a:buClr>
                <a:schemeClr val="lt2"/>
              </a:buClr>
              <a:buSzPct val="100000"/>
              <a:defRPr sz="4200">
                <a:solidFill>
                  <a:schemeClr val="lt2"/>
                </a:solidFill>
              </a:defRPr>
            </a:lvl4pPr>
            <a:lvl5pPr algn="ctr">
              <a:spcBef>
                <a:spcPts val="0"/>
              </a:spcBef>
              <a:buClr>
                <a:schemeClr val="lt2"/>
              </a:buClr>
              <a:buSzPct val="100000"/>
              <a:defRPr sz="4200">
                <a:solidFill>
                  <a:schemeClr val="lt2"/>
                </a:solidFill>
              </a:defRPr>
            </a:lvl5pPr>
            <a:lvl6pPr algn="ctr">
              <a:spcBef>
                <a:spcPts val="0"/>
              </a:spcBef>
              <a:buClr>
                <a:schemeClr val="lt2"/>
              </a:buClr>
              <a:buSzPct val="100000"/>
              <a:defRPr sz="4200">
                <a:solidFill>
                  <a:schemeClr val="lt2"/>
                </a:solidFill>
              </a:defRPr>
            </a:lvl6pPr>
            <a:lvl7pPr algn="ctr">
              <a:spcBef>
                <a:spcPts val="0"/>
              </a:spcBef>
              <a:buClr>
                <a:schemeClr val="lt2"/>
              </a:buClr>
              <a:buSzPct val="100000"/>
              <a:defRPr sz="4200">
                <a:solidFill>
                  <a:schemeClr val="lt2"/>
                </a:solidFill>
              </a:defRPr>
            </a:lvl7pPr>
            <a:lvl8pPr algn="ctr">
              <a:spcBef>
                <a:spcPts val="0"/>
              </a:spcBef>
              <a:buClr>
                <a:schemeClr val="lt2"/>
              </a:buClr>
              <a:buSzPct val="100000"/>
              <a:defRPr sz="4200">
                <a:solidFill>
                  <a:schemeClr val="lt2"/>
                </a:solidFill>
              </a:defRPr>
            </a:lvl8pPr>
            <a:lvl9pPr algn="ctr">
              <a:spcBef>
                <a:spcPts val="0"/>
              </a:spcBef>
              <a:buClr>
                <a:schemeClr val="lt2"/>
              </a:buClr>
              <a:buSzPct val="100000"/>
              <a:defRPr sz="4200">
                <a:solidFill>
                  <a:schemeClr val="lt2"/>
                </a:solidFill>
              </a:defRPr>
            </a:lvl9pPr>
          </a:lstStyle>
          <a:p>
            <a:endParaRPr/>
          </a:p>
        </p:txBody>
      </p:sp>
      <p:sp>
        <p:nvSpPr>
          <p:cNvPr id="42" name="Shape 42"/>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613200"/>
          </a:xfrm>
          <a:prstGeom prst="rect">
            <a:avLst/>
          </a:prstGeom>
          <a:noFill/>
          <a:ln>
            <a:noFill/>
          </a:ln>
        </p:spPr>
        <p:txBody>
          <a:bodyPr lIns="91425" tIns="91425" rIns="91425" bIns="91425" anchor="t" anchorCtr="0"/>
          <a:lstStyle>
            <a:lvl1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6" name="Shape 6"/>
          <p:cNvSpPr txBox="1">
            <a:spLocks noGrp="1"/>
          </p:cNvSpPr>
          <p:nvPr>
            <p:ph type="body" idx="1"/>
          </p:nvPr>
        </p:nvSpPr>
        <p:spPr>
          <a:xfrm>
            <a:off x="311700" y="1171600"/>
            <a:ext cx="8520599" cy="33972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rategicperformancesystem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ncstrategicperformancesystem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library.uncc.edu/"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waketech.edu/student-services/libraries/ask-librarian-live-ch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strategicperformancesystems@gmail.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www.ncstrategicperformancesystems.com/" TargetMode="External"/><Relationship Id="rId4" Type="http://schemas.openxmlformats.org/officeDocument/2006/relationships/hyperlink" Target="mailto:racroxton@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512700" y="1664700"/>
            <a:ext cx="8118599" cy="1522800"/>
          </a:xfrm>
          <a:prstGeom prst="rect">
            <a:avLst/>
          </a:prstGeom>
        </p:spPr>
        <p:txBody>
          <a:bodyPr lIns="91425" tIns="91425" rIns="91425" bIns="91425" anchor="b" anchorCtr="0">
            <a:noAutofit/>
          </a:bodyPr>
          <a:lstStyle/>
          <a:p>
            <a:pPr>
              <a:spcBef>
                <a:spcPts val="0"/>
              </a:spcBef>
              <a:buNone/>
            </a:pPr>
            <a:r>
              <a:rPr lang="en"/>
              <a:t>Virtual Reference: </a:t>
            </a:r>
          </a:p>
        </p:txBody>
      </p:sp>
      <p:sp>
        <p:nvSpPr>
          <p:cNvPr id="56" name="Shape 56"/>
          <p:cNvSpPr txBox="1">
            <a:spLocks noGrp="1"/>
          </p:cNvSpPr>
          <p:nvPr>
            <p:ph type="subTitle" idx="1"/>
          </p:nvPr>
        </p:nvSpPr>
        <p:spPr>
          <a:xfrm>
            <a:off x="512700" y="3002439"/>
            <a:ext cx="8118599" cy="787499"/>
          </a:xfrm>
          <a:prstGeom prst="rect">
            <a:avLst/>
          </a:prstGeom>
        </p:spPr>
        <p:txBody>
          <a:bodyPr lIns="91425" tIns="91425" rIns="91425" bIns="91425" anchor="t" anchorCtr="0">
            <a:noAutofit/>
          </a:bodyPr>
          <a:lstStyle/>
          <a:p>
            <a:pPr lvl="0">
              <a:spcBef>
                <a:spcPts val="0"/>
              </a:spcBef>
              <a:buClr>
                <a:schemeClr val="dk1"/>
              </a:buClr>
              <a:buSzPct val="45833"/>
              <a:buFont typeface="Arial"/>
              <a:buNone/>
            </a:pPr>
            <a:r>
              <a:rPr lang="en">
                <a:solidFill>
                  <a:srgbClr val="FFFFFF"/>
                </a:solidFill>
              </a:rPr>
              <a:t>Trends on International, National, and State Levels</a:t>
            </a:r>
          </a:p>
        </p:txBody>
      </p:sp>
      <p:sp>
        <p:nvSpPr>
          <p:cNvPr id="57" name="Shape 57"/>
          <p:cNvSpPr/>
          <p:nvPr/>
        </p:nvSpPr>
        <p:spPr>
          <a:xfrm>
            <a:off x="615725" y="4156000"/>
            <a:ext cx="8015700" cy="679800"/>
          </a:xfrm>
          <a:prstGeom prst="rect">
            <a:avLst/>
          </a:prstGeom>
          <a:noFill/>
          <a:ln>
            <a:noFill/>
          </a:ln>
        </p:spPr>
        <p:txBody>
          <a:bodyPr lIns="91425" tIns="91425" rIns="91425" bIns="91425" anchor="ctr" anchorCtr="0">
            <a:noAutofit/>
          </a:bodyPr>
          <a:lstStyle/>
          <a:p>
            <a:pPr rtl="0">
              <a:spcBef>
                <a:spcPts val="0"/>
              </a:spcBef>
              <a:buNone/>
            </a:pPr>
            <a:r>
              <a:rPr lang="en" dirty="0">
                <a:solidFill>
                  <a:srgbClr val="FFFFFF"/>
                </a:solidFill>
              </a:rPr>
              <a:t>Anthony S. Chow, </a:t>
            </a:r>
            <a:r>
              <a:rPr lang="en" dirty="0" smtClean="0">
                <a:solidFill>
                  <a:srgbClr val="FFFFFF"/>
                </a:solidFill>
              </a:rPr>
              <a:t>PhD – </a:t>
            </a:r>
            <a:r>
              <a:rPr lang="en" dirty="0" smtClean="0">
                <a:solidFill>
                  <a:srgbClr val="FFFFFF"/>
                </a:solidFill>
                <a:hlinkClick r:id="rId3"/>
              </a:rPr>
              <a:t>strategicperformancesystems@gmail.com</a:t>
            </a:r>
            <a:r>
              <a:rPr lang="en" dirty="0" smtClean="0">
                <a:solidFill>
                  <a:srgbClr val="FFFFFF"/>
                </a:solidFill>
              </a:rPr>
              <a:t> </a:t>
            </a:r>
            <a:endParaRPr lang="en" dirty="0">
              <a:solidFill>
                <a:srgbClr val="FFFFFF"/>
              </a:solidFill>
            </a:endParaRPr>
          </a:p>
          <a:p>
            <a:pPr rtl="0">
              <a:spcBef>
                <a:spcPts val="0"/>
              </a:spcBef>
              <a:buNone/>
            </a:pPr>
            <a:r>
              <a:rPr lang="en" dirty="0">
                <a:solidFill>
                  <a:srgbClr val="FFFFFF"/>
                </a:solidFill>
              </a:rPr>
              <a:t>Rebecca A. Croxton, MLIS</a:t>
            </a:r>
          </a:p>
          <a:p>
            <a:pPr>
              <a:spcBef>
                <a:spcPts val="0"/>
              </a:spcBef>
              <a:buNone/>
            </a:pPr>
            <a:r>
              <a:rPr lang="en" dirty="0">
                <a:solidFill>
                  <a:srgbClr val="FFFFFF"/>
                </a:solidFill>
              </a:rPr>
              <a:t>Strategic Performance </a:t>
            </a:r>
            <a:r>
              <a:rPr lang="en" dirty="0" smtClean="0">
                <a:solidFill>
                  <a:srgbClr val="FFFFFF"/>
                </a:solidFill>
              </a:rPr>
              <a:t>Systems</a:t>
            </a:r>
          </a:p>
          <a:p>
            <a:r>
              <a:rPr lang="en-US" dirty="0">
                <a:solidFill>
                  <a:srgbClr val="FFFFFF"/>
                </a:solidFill>
                <a:hlinkClick r:id="rId4"/>
              </a:rPr>
              <a:t>http://www.ncstrategicperformancesystems.com</a:t>
            </a:r>
            <a:r>
              <a:rPr lang="en-US" dirty="0" smtClean="0">
                <a:solidFill>
                  <a:srgbClr val="FFFFFF"/>
                </a:solidFill>
                <a:hlinkClick r:id="rId4"/>
              </a:rPr>
              <a:t>/</a:t>
            </a:r>
            <a:r>
              <a:rPr lang="en-US" dirty="0" smtClean="0">
                <a:solidFill>
                  <a:srgbClr val="FFFFFF"/>
                </a:solidFill>
              </a:rPr>
              <a:t> </a:t>
            </a:r>
            <a:endParaRPr lang="en" dirty="0">
              <a:solidFill>
                <a:srgbClr val="FFFFFF"/>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2717775" y="153675"/>
            <a:ext cx="6578699" cy="5143499"/>
          </a:xfrm>
          <a:prstGeom prst="rect">
            <a:avLst/>
          </a:prstGeom>
          <a:solidFill>
            <a:srgbClr val="000000"/>
          </a:solidFill>
          <a:ln>
            <a:noFill/>
          </a:ln>
        </p:spPr>
        <p:txBody>
          <a:bodyPr lIns="91425" tIns="91425" rIns="91425" bIns="91425" anchor="ctr" anchorCtr="0">
            <a:noAutofit/>
          </a:bodyPr>
          <a:lstStyle/>
          <a:p>
            <a:pPr lvl="0" rtl="0">
              <a:lnSpc>
                <a:spcPct val="115000"/>
              </a:lnSpc>
              <a:spcBef>
                <a:spcPts val="0"/>
              </a:spcBef>
              <a:spcAft>
                <a:spcPts val="1600"/>
              </a:spcAft>
              <a:buNone/>
            </a:pPr>
            <a:endParaRPr sz="2000">
              <a:solidFill>
                <a:schemeClr val="lt1"/>
              </a:solidFill>
              <a:latin typeface="Old Standard TT"/>
              <a:ea typeface="Old Standard TT"/>
              <a:cs typeface="Old Standard TT"/>
              <a:sym typeface="Old Standard TT"/>
            </a:endParaRPr>
          </a:p>
          <a:p>
            <a:pPr lvl="0" rtl="0">
              <a:lnSpc>
                <a:spcPct val="115000"/>
              </a:lnSpc>
              <a:spcBef>
                <a:spcPts val="0"/>
              </a:spcBef>
              <a:spcAft>
                <a:spcPts val="1600"/>
              </a:spcAft>
              <a:buNone/>
            </a:pPr>
            <a:endParaRPr/>
          </a:p>
        </p:txBody>
      </p:sp>
      <p:sp>
        <p:nvSpPr>
          <p:cNvPr id="119" name="Shape 119"/>
          <p:cNvSpPr/>
          <p:nvPr/>
        </p:nvSpPr>
        <p:spPr>
          <a:xfrm>
            <a:off x="2565375" y="1275"/>
            <a:ext cx="6578699" cy="5143499"/>
          </a:xfrm>
          <a:prstGeom prst="rect">
            <a:avLst/>
          </a:prstGeom>
          <a:solidFill>
            <a:srgbClr val="000000"/>
          </a:solidFill>
          <a:ln>
            <a:noFill/>
          </a:ln>
        </p:spPr>
        <p:txBody>
          <a:bodyPr lIns="91425" tIns="91425" rIns="91425" bIns="91425" anchor="ctr" anchorCtr="0">
            <a:noAutofit/>
          </a:bodyPr>
          <a:lstStyle/>
          <a:p>
            <a:pPr lvl="0" rtl="0">
              <a:lnSpc>
                <a:spcPct val="115000"/>
              </a:lnSpc>
              <a:spcBef>
                <a:spcPts val="0"/>
              </a:spcBef>
              <a:spcAft>
                <a:spcPts val="1600"/>
              </a:spcAft>
              <a:buNone/>
            </a:pPr>
            <a:endParaRPr sz="2000">
              <a:solidFill>
                <a:schemeClr val="lt1"/>
              </a:solidFill>
              <a:latin typeface="Old Standard TT"/>
              <a:ea typeface="Old Standard TT"/>
              <a:cs typeface="Old Standard TT"/>
              <a:sym typeface="Old Standard TT"/>
            </a:endParaRPr>
          </a:p>
          <a:p>
            <a:pPr lvl="0" rtl="0">
              <a:lnSpc>
                <a:spcPct val="115000"/>
              </a:lnSpc>
              <a:spcBef>
                <a:spcPts val="0"/>
              </a:spcBef>
              <a:spcAft>
                <a:spcPts val="1600"/>
              </a:spcAft>
              <a:buNone/>
            </a:pPr>
            <a:endParaRPr/>
          </a:p>
        </p:txBody>
      </p:sp>
      <p:sp>
        <p:nvSpPr>
          <p:cNvPr id="120" name="Shape 120"/>
          <p:cNvSpPr txBox="1">
            <a:spLocks noGrp="1"/>
          </p:cNvSpPr>
          <p:nvPr>
            <p:ph type="subTitle" idx="1"/>
          </p:nvPr>
        </p:nvSpPr>
        <p:spPr>
          <a:xfrm>
            <a:off x="252675" y="986099"/>
            <a:ext cx="2184600" cy="2323199"/>
          </a:xfrm>
          <a:prstGeom prst="rect">
            <a:avLst/>
          </a:prstGeom>
        </p:spPr>
        <p:txBody>
          <a:bodyPr lIns="91425" tIns="91425" rIns="91425" bIns="91425" anchor="t" anchorCtr="0">
            <a:noAutofit/>
          </a:bodyPr>
          <a:lstStyle/>
          <a:p>
            <a:pPr lvl="0" rtl="0">
              <a:spcBef>
                <a:spcPts val="0"/>
              </a:spcBef>
              <a:buNone/>
            </a:pPr>
            <a:r>
              <a:rPr lang="en" sz="4200">
                <a:solidFill>
                  <a:schemeClr val="lt2"/>
                </a:solidFill>
              </a:rPr>
              <a:t>Goal 2 </a:t>
            </a:r>
          </a:p>
          <a:p>
            <a:pPr lvl="0" rtl="0">
              <a:spcBef>
                <a:spcPts val="0"/>
              </a:spcBef>
              <a:buNone/>
            </a:pPr>
            <a:r>
              <a:rPr lang="en" sz="4200">
                <a:solidFill>
                  <a:schemeClr val="lt2"/>
                </a:solidFill>
              </a:rPr>
              <a:t>Data Sources</a:t>
            </a:r>
          </a:p>
        </p:txBody>
      </p:sp>
      <p:sp>
        <p:nvSpPr>
          <p:cNvPr id="121" name="Shape 121"/>
          <p:cNvSpPr txBox="1">
            <a:spLocks noGrp="1"/>
          </p:cNvSpPr>
          <p:nvPr>
            <p:ph type="body" idx="2"/>
          </p:nvPr>
        </p:nvSpPr>
        <p:spPr>
          <a:xfrm>
            <a:off x="2821975" y="384950"/>
            <a:ext cx="6182400" cy="4604699"/>
          </a:xfrm>
          <a:prstGeom prst="rect">
            <a:avLst/>
          </a:prstGeom>
        </p:spPr>
        <p:txBody>
          <a:bodyPr lIns="91425" tIns="91425" rIns="91425" bIns="91425" anchor="ctr" anchorCtr="0">
            <a:noAutofit/>
          </a:bodyPr>
          <a:lstStyle/>
          <a:p>
            <a:pPr marL="457200" lvl="0" indent="-228600" rtl="0">
              <a:lnSpc>
                <a:spcPct val="100000"/>
              </a:lnSpc>
              <a:spcBef>
                <a:spcPts val="0"/>
              </a:spcBef>
              <a:spcAft>
                <a:spcPts val="0"/>
              </a:spcAft>
              <a:buClr>
                <a:srgbClr val="FFFFFF"/>
              </a:buClr>
              <a:buSzPct val="100000"/>
            </a:pPr>
            <a:r>
              <a:rPr lang="en" sz="1600" b="1" dirty="0">
                <a:solidFill>
                  <a:srgbClr val="FFFFFF"/>
                </a:solidFill>
              </a:rPr>
              <a:t>Interviews (n=5) </a:t>
            </a:r>
            <a:r>
              <a:rPr lang="en" sz="1600" dirty="0">
                <a:solidFill>
                  <a:srgbClr val="FFFFFF"/>
                </a:solidFill>
              </a:rPr>
              <a:t>- </a:t>
            </a:r>
            <a:r>
              <a:rPr lang="en" sz="1600" dirty="0" smtClean="0">
                <a:solidFill>
                  <a:srgbClr val="FFFFFF"/>
                </a:solidFill>
              </a:rPr>
              <a:t>Directors </a:t>
            </a:r>
            <a:r>
              <a:rPr lang="en" sz="1600" dirty="0">
                <a:solidFill>
                  <a:srgbClr val="FFFFFF"/>
                </a:solidFill>
              </a:rPr>
              <a:t>of NCknows</a:t>
            </a:r>
            <a:r>
              <a:rPr lang="en" sz="1600" dirty="0" smtClean="0">
                <a:solidFill>
                  <a:srgbClr val="FFFFFF"/>
                </a:solidFill>
              </a:rPr>
              <a:t>, NCLive</a:t>
            </a:r>
            <a:r>
              <a:rPr lang="en" sz="1600" dirty="0">
                <a:solidFill>
                  <a:srgbClr val="FFFFFF"/>
                </a:solidFill>
              </a:rPr>
              <a:t>, </a:t>
            </a:r>
            <a:r>
              <a:rPr lang="en" sz="1600" dirty="0" smtClean="0">
                <a:solidFill>
                  <a:srgbClr val="FFFFFF"/>
                </a:solidFill>
              </a:rPr>
              <a:t>Florida’s </a:t>
            </a:r>
            <a:r>
              <a:rPr lang="en" sz="1600" dirty="0">
                <a:solidFill>
                  <a:srgbClr val="FFFFFF"/>
                </a:solidFill>
              </a:rPr>
              <a:t>statewide virtual reference, and Durham County Library Systems Resource &amp; Finance Officer</a:t>
            </a:r>
          </a:p>
          <a:p>
            <a:pPr lvl="0" rtl="0">
              <a:lnSpc>
                <a:spcPct val="100000"/>
              </a:lnSpc>
              <a:spcBef>
                <a:spcPts val="0"/>
              </a:spcBef>
              <a:spcAft>
                <a:spcPts val="0"/>
              </a:spcAft>
              <a:buNone/>
            </a:pPr>
            <a:endParaRPr sz="1600" dirty="0">
              <a:solidFill>
                <a:srgbClr val="FFFFFF"/>
              </a:solidFill>
            </a:endParaRPr>
          </a:p>
          <a:p>
            <a:pPr marL="457200" lvl="0" indent="-228600" rtl="0">
              <a:lnSpc>
                <a:spcPct val="100000"/>
              </a:lnSpc>
              <a:spcBef>
                <a:spcPts val="0"/>
              </a:spcBef>
              <a:spcAft>
                <a:spcPts val="0"/>
              </a:spcAft>
              <a:buClr>
                <a:srgbClr val="FFFFFF"/>
              </a:buClr>
              <a:buSzPct val="100000"/>
            </a:pPr>
            <a:r>
              <a:rPr lang="en" sz="1600" b="1" dirty="0">
                <a:solidFill>
                  <a:srgbClr val="FFFFFF"/>
                </a:solidFill>
              </a:rPr>
              <a:t>Focus Groups (n=4)  </a:t>
            </a:r>
          </a:p>
          <a:p>
            <a:pPr marL="1371600" lvl="1" indent="-228600" rtl="0">
              <a:lnSpc>
                <a:spcPct val="100000"/>
              </a:lnSpc>
              <a:spcBef>
                <a:spcPts val="0"/>
              </a:spcBef>
              <a:spcAft>
                <a:spcPts val="0"/>
              </a:spcAft>
              <a:buClr>
                <a:srgbClr val="FFFFFF"/>
              </a:buClr>
              <a:buSzPct val="100000"/>
            </a:pPr>
            <a:r>
              <a:rPr lang="en" sz="1600" dirty="0">
                <a:solidFill>
                  <a:srgbClr val="FFFFFF"/>
                </a:solidFill>
              </a:rPr>
              <a:t>State Library of NC Staff (n=3)</a:t>
            </a:r>
          </a:p>
          <a:p>
            <a:pPr marL="1371600" lvl="1" indent="-228600" rtl="0">
              <a:lnSpc>
                <a:spcPct val="100000"/>
              </a:lnSpc>
              <a:spcBef>
                <a:spcPts val="0"/>
              </a:spcBef>
              <a:spcAft>
                <a:spcPts val="0"/>
              </a:spcAft>
              <a:buClr>
                <a:srgbClr val="FFFFFF"/>
              </a:buClr>
              <a:buSzPct val="100000"/>
            </a:pPr>
            <a:r>
              <a:rPr lang="en" sz="1600" dirty="0">
                <a:solidFill>
                  <a:srgbClr val="FFFFFF"/>
                </a:solidFill>
              </a:rPr>
              <a:t> NCknows staff (n=5)</a:t>
            </a:r>
          </a:p>
          <a:p>
            <a:pPr marL="1371600" lvl="1" indent="-228600" rtl="0">
              <a:lnSpc>
                <a:spcPct val="100000"/>
              </a:lnSpc>
              <a:spcBef>
                <a:spcPts val="0"/>
              </a:spcBef>
              <a:spcAft>
                <a:spcPts val="0"/>
              </a:spcAft>
              <a:buClr>
                <a:srgbClr val="FFFFFF"/>
              </a:buClr>
              <a:buSzPct val="100000"/>
            </a:pPr>
            <a:r>
              <a:rPr lang="en" sz="1600" dirty="0">
                <a:solidFill>
                  <a:srgbClr val="FFFFFF"/>
                </a:solidFill>
              </a:rPr>
              <a:t>Academic Library Directors (n=10), </a:t>
            </a:r>
          </a:p>
          <a:p>
            <a:pPr marL="1371600" lvl="1" indent="-228600" rtl="0">
              <a:lnSpc>
                <a:spcPct val="100000"/>
              </a:lnSpc>
              <a:spcBef>
                <a:spcPts val="0"/>
              </a:spcBef>
              <a:spcAft>
                <a:spcPts val="0"/>
              </a:spcAft>
              <a:buClr>
                <a:srgbClr val="FFFFFF"/>
              </a:buClr>
              <a:buSzPct val="100000"/>
            </a:pPr>
            <a:r>
              <a:rPr lang="en" sz="1600" dirty="0">
                <a:solidFill>
                  <a:srgbClr val="FFFFFF"/>
                </a:solidFill>
              </a:rPr>
              <a:t>Public LIbrary Directors (n=5).</a:t>
            </a:r>
          </a:p>
          <a:p>
            <a:pPr lvl="0" rtl="0">
              <a:lnSpc>
                <a:spcPct val="100000"/>
              </a:lnSpc>
              <a:spcBef>
                <a:spcPts val="0"/>
              </a:spcBef>
              <a:spcAft>
                <a:spcPts val="0"/>
              </a:spcAft>
              <a:buNone/>
            </a:pPr>
            <a:endParaRPr sz="1600" b="1" dirty="0">
              <a:solidFill>
                <a:srgbClr val="FFFFFF"/>
              </a:solidFill>
            </a:endParaRPr>
          </a:p>
          <a:p>
            <a:pPr marL="457200" lvl="0" indent="-330200" rtl="0">
              <a:lnSpc>
                <a:spcPct val="100000"/>
              </a:lnSpc>
              <a:spcBef>
                <a:spcPts val="0"/>
              </a:spcBef>
              <a:spcAft>
                <a:spcPts val="0"/>
              </a:spcAft>
              <a:buClr>
                <a:srgbClr val="FFFFFF"/>
              </a:buClr>
              <a:buSzPct val="100000"/>
              <a:buFont typeface="Old Standard TT"/>
              <a:buChar char="●"/>
            </a:pPr>
            <a:r>
              <a:rPr lang="en" sz="1600" b="1" dirty="0">
                <a:solidFill>
                  <a:srgbClr val="FFFFFF"/>
                </a:solidFill>
              </a:rPr>
              <a:t>Surveys (n=6)</a:t>
            </a:r>
          </a:p>
          <a:p>
            <a:pPr marL="914400" lvl="1" indent="-330200" rtl="0">
              <a:lnSpc>
                <a:spcPct val="100000"/>
              </a:lnSpc>
              <a:spcBef>
                <a:spcPts val="0"/>
              </a:spcBef>
              <a:spcAft>
                <a:spcPts val="0"/>
              </a:spcAft>
              <a:buClr>
                <a:srgbClr val="FFFFFF"/>
              </a:buClr>
              <a:buSzPct val="100000"/>
              <a:buFont typeface="Old Standard TT"/>
              <a:buChar char="○"/>
            </a:pPr>
            <a:r>
              <a:rPr lang="en" sz="1600" dirty="0">
                <a:solidFill>
                  <a:srgbClr val="FFFFFF"/>
                </a:solidFill>
              </a:rPr>
              <a:t>National survey of State Library VRS (n=33)</a:t>
            </a:r>
          </a:p>
          <a:p>
            <a:pPr marL="914400" lvl="1" indent="-330200" rtl="0">
              <a:lnSpc>
                <a:spcPct val="100000"/>
              </a:lnSpc>
              <a:spcBef>
                <a:spcPts val="0"/>
              </a:spcBef>
              <a:spcAft>
                <a:spcPts val="0"/>
              </a:spcAft>
              <a:buClr>
                <a:srgbClr val="FFFFFF"/>
              </a:buClr>
              <a:buSzPct val="100000"/>
              <a:buFont typeface="Old Standard TT"/>
              <a:buChar char="○"/>
            </a:pPr>
            <a:r>
              <a:rPr lang="en" sz="1600" dirty="0">
                <a:solidFill>
                  <a:srgbClr val="FFFFFF"/>
                </a:solidFill>
              </a:rPr>
              <a:t>Patron survey (n=73)</a:t>
            </a:r>
          </a:p>
          <a:p>
            <a:pPr marL="914400" lvl="1" indent="-330200" rtl="0">
              <a:lnSpc>
                <a:spcPct val="100000"/>
              </a:lnSpc>
              <a:spcBef>
                <a:spcPts val="0"/>
              </a:spcBef>
              <a:spcAft>
                <a:spcPts val="0"/>
              </a:spcAft>
              <a:buClr>
                <a:srgbClr val="FFFFFF"/>
              </a:buClr>
              <a:buSzPct val="100000"/>
              <a:buFont typeface="Old Standard TT"/>
              <a:buChar char="○"/>
            </a:pPr>
            <a:r>
              <a:rPr lang="en" sz="1600" dirty="0">
                <a:solidFill>
                  <a:srgbClr val="FFFFFF"/>
                </a:solidFill>
              </a:rPr>
              <a:t>NCknows staff survey (n=88)</a:t>
            </a:r>
          </a:p>
          <a:p>
            <a:pPr marL="914400" lvl="1" indent="-330200" rtl="0">
              <a:lnSpc>
                <a:spcPct val="100000"/>
              </a:lnSpc>
              <a:spcBef>
                <a:spcPts val="0"/>
              </a:spcBef>
              <a:spcAft>
                <a:spcPts val="0"/>
              </a:spcAft>
              <a:buClr>
                <a:srgbClr val="FFFFFF"/>
              </a:buClr>
              <a:buSzPct val="100000"/>
              <a:buFont typeface="Old Standard TT"/>
              <a:buChar char="○"/>
            </a:pPr>
            <a:r>
              <a:rPr lang="en" sz="1600" dirty="0">
                <a:solidFill>
                  <a:srgbClr val="FFFFFF"/>
                </a:solidFill>
              </a:rPr>
              <a:t>NCknows staff follow-up survey (n=38)</a:t>
            </a:r>
          </a:p>
          <a:p>
            <a:pPr marL="914400" lvl="1" indent="-330200" rtl="0">
              <a:lnSpc>
                <a:spcPct val="100000"/>
              </a:lnSpc>
              <a:spcBef>
                <a:spcPts val="0"/>
              </a:spcBef>
              <a:spcAft>
                <a:spcPts val="0"/>
              </a:spcAft>
              <a:buClr>
                <a:srgbClr val="FFFFFF"/>
              </a:buClr>
              <a:buSzPct val="100000"/>
              <a:buFont typeface="Old Standard TT"/>
              <a:buChar char="○"/>
            </a:pPr>
            <a:r>
              <a:rPr lang="en" sz="1600" dirty="0">
                <a:solidFill>
                  <a:srgbClr val="FFFFFF"/>
                </a:solidFill>
              </a:rPr>
              <a:t>Library administrator survey (n=18)</a:t>
            </a:r>
          </a:p>
          <a:p>
            <a:pPr marL="914400" lvl="1" indent="-330200" rtl="0">
              <a:lnSpc>
                <a:spcPct val="100000"/>
              </a:lnSpc>
              <a:spcBef>
                <a:spcPts val="0"/>
              </a:spcBef>
              <a:spcAft>
                <a:spcPts val="0"/>
              </a:spcAft>
              <a:buClr>
                <a:srgbClr val="FFFFFF"/>
              </a:buClr>
              <a:buSzPct val="100000"/>
              <a:buFont typeface="Old Standard TT"/>
              <a:buChar char="○"/>
            </a:pPr>
            <a:r>
              <a:rPr lang="en" sz="1600" dirty="0">
                <a:solidFill>
                  <a:srgbClr val="FFFFFF"/>
                </a:solidFill>
              </a:rPr>
              <a:t>NCknows transaction log survey (n=840) </a:t>
            </a:r>
            <a:r>
              <a:rPr lang="en" sz="1600" dirty="0">
                <a:solidFill>
                  <a:schemeClr val="dk1"/>
                </a:solidFill>
              </a:rPr>
              <a:t>NCknows,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5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2" end="2"/>
                                            </p:txEl>
                                          </p:spTgt>
                                        </p:tgtEl>
                                        <p:attrNameLst>
                                          <p:attrName>style.visibility</p:attrName>
                                        </p:attrNameLst>
                                      </p:cBhvr>
                                      <p:to>
                                        <p:strVal val="visible"/>
                                      </p:to>
                                    </p:set>
                                    <p:animEffect transition="in" filter="fade">
                                      <p:cBhvr>
                                        <p:cTn id="12" dur="500"/>
                                        <p:tgtEl>
                                          <p:spTgt spid="1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3" end="3"/>
                                            </p:txEl>
                                          </p:spTgt>
                                        </p:tgtEl>
                                        <p:attrNameLst>
                                          <p:attrName>style.visibility</p:attrName>
                                        </p:attrNameLst>
                                      </p:cBhvr>
                                      <p:to>
                                        <p:strVal val="visible"/>
                                      </p:to>
                                    </p:set>
                                    <p:animEffect transition="in" filter="fade">
                                      <p:cBhvr>
                                        <p:cTn id="17" dur="500"/>
                                        <p:tgtEl>
                                          <p:spTgt spid="1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4" end="4"/>
                                            </p:txEl>
                                          </p:spTgt>
                                        </p:tgtEl>
                                        <p:attrNameLst>
                                          <p:attrName>style.visibility</p:attrName>
                                        </p:attrNameLst>
                                      </p:cBhvr>
                                      <p:to>
                                        <p:strVal val="visible"/>
                                      </p:to>
                                    </p:set>
                                    <p:animEffect transition="in" filter="fade">
                                      <p:cBhvr>
                                        <p:cTn id="22" dur="500"/>
                                        <p:tgtEl>
                                          <p:spTgt spid="12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5" end="5"/>
                                            </p:txEl>
                                          </p:spTgt>
                                        </p:tgtEl>
                                        <p:attrNameLst>
                                          <p:attrName>style.visibility</p:attrName>
                                        </p:attrNameLst>
                                      </p:cBhvr>
                                      <p:to>
                                        <p:strVal val="visible"/>
                                      </p:to>
                                    </p:set>
                                    <p:animEffect transition="in" filter="fade">
                                      <p:cBhvr>
                                        <p:cTn id="27" dur="500"/>
                                        <p:tgtEl>
                                          <p:spTgt spid="12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
                                            <p:txEl>
                                              <p:pRg st="6" end="6"/>
                                            </p:txEl>
                                          </p:spTgt>
                                        </p:tgtEl>
                                        <p:attrNameLst>
                                          <p:attrName>style.visibility</p:attrName>
                                        </p:attrNameLst>
                                      </p:cBhvr>
                                      <p:to>
                                        <p:strVal val="visible"/>
                                      </p:to>
                                    </p:set>
                                    <p:animEffect transition="in" filter="fade">
                                      <p:cBhvr>
                                        <p:cTn id="32" dur="500"/>
                                        <p:tgtEl>
                                          <p:spTgt spid="12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1">
                                            <p:txEl>
                                              <p:pRg st="8" end="8"/>
                                            </p:txEl>
                                          </p:spTgt>
                                        </p:tgtEl>
                                        <p:attrNameLst>
                                          <p:attrName>style.visibility</p:attrName>
                                        </p:attrNameLst>
                                      </p:cBhvr>
                                      <p:to>
                                        <p:strVal val="visible"/>
                                      </p:to>
                                    </p:set>
                                    <p:animEffect transition="in" filter="fade">
                                      <p:cBhvr>
                                        <p:cTn id="37" dur="500"/>
                                        <p:tgtEl>
                                          <p:spTgt spid="12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1">
                                            <p:txEl>
                                              <p:pRg st="9" end="9"/>
                                            </p:txEl>
                                          </p:spTgt>
                                        </p:tgtEl>
                                        <p:attrNameLst>
                                          <p:attrName>style.visibility</p:attrName>
                                        </p:attrNameLst>
                                      </p:cBhvr>
                                      <p:to>
                                        <p:strVal val="visible"/>
                                      </p:to>
                                    </p:set>
                                    <p:animEffect transition="in" filter="fade">
                                      <p:cBhvr>
                                        <p:cTn id="42" dur="500"/>
                                        <p:tgtEl>
                                          <p:spTgt spid="12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1">
                                            <p:txEl>
                                              <p:pRg st="10" end="10"/>
                                            </p:txEl>
                                          </p:spTgt>
                                        </p:tgtEl>
                                        <p:attrNameLst>
                                          <p:attrName>style.visibility</p:attrName>
                                        </p:attrNameLst>
                                      </p:cBhvr>
                                      <p:to>
                                        <p:strVal val="visible"/>
                                      </p:to>
                                    </p:set>
                                    <p:animEffect transition="in" filter="fade">
                                      <p:cBhvr>
                                        <p:cTn id="47" dur="500"/>
                                        <p:tgtEl>
                                          <p:spTgt spid="12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1">
                                            <p:txEl>
                                              <p:pRg st="11" end="11"/>
                                            </p:txEl>
                                          </p:spTgt>
                                        </p:tgtEl>
                                        <p:attrNameLst>
                                          <p:attrName>style.visibility</p:attrName>
                                        </p:attrNameLst>
                                      </p:cBhvr>
                                      <p:to>
                                        <p:strVal val="visible"/>
                                      </p:to>
                                    </p:set>
                                    <p:animEffect transition="in" filter="fade">
                                      <p:cBhvr>
                                        <p:cTn id="52" dur="500"/>
                                        <p:tgtEl>
                                          <p:spTgt spid="121">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1">
                                            <p:txEl>
                                              <p:pRg st="12" end="12"/>
                                            </p:txEl>
                                          </p:spTgt>
                                        </p:tgtEl>
                                        <p:attrNameLst>
                                          <p:attrName>style.visibility</p:attrName>
                                        </p:attrNameLst>
                                      </p:cBhvr>
                                      <p:to>
                                        <p:strVal val="visible"/>
                                      </p:to>
                                    </p:set>
                                    <p:animEffect transition="in" filter="fade">
                                      <p:cBhvr>
                                        <p:cTn id="57" dur="500"/>
                                        <p:tgtEl>
                                          <p:spTgt spid="121">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1">
                                            <p:txEl>
                                              <p:pRg st="13" end="13"/>
                                            </p:txEl>
                                          </p:spTgt>
                                        </p:tgtEl>
                                        <p:attrNameLst>
                                          <p:attrName>style.visibility</p:attrName>
                                        </p:attrNameLst>
                                      </p:cBhvr>
                                      <p:to>
                                        <p:strVal val="visible"/>
                                      </p:to>
                                    </p:set>
                                    <p:animEffect transition="in" filter="fade">
                                      <p:cBhvr>
                                        <p:cTn id="62" dur="500"/>
                                        <p:tgtEl>
                                          <p:spTgt spid="121">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1">
                                            <p:txEl>
                                              <p:pRg st="14" end="14"/>
                                            </p:txEl>
                                          </p:spTgt>
                                        </p:tgtEl>
                                        <p:attrNameLst>
                                          <p:attrName>style.visibility</p:attrName>
                                        </p:attrNameLst>
                                      </p:cBhvr>
                                      <p:to>
                                        <p:strVal val="visible"/>
                                      </p:to>
                                    </p:set>
                                    <p:animEffect transition="in" filter="fade">
                                      <p:cBhvr>
                                        <p:cTn id="67" dur="500"/>
                                        <p:tgtEl>
                                          <p:spTgt spid="12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0" y="0"/>
            <a:ext cx="4553699" cy="666750"/>
          </a:xfrm>
          <a:prstGeom prst="rect">
            <a:avLst/>
          </a:prstGeom>
        </p:spPr>
        <p:txBody>
          <a:bodyPr lIns="91425" tIns="91425" rIns="91425" bIns="91425" anchor="b" anchorCtr="0">
            <a:noAutofit/>
          </a:bodyPr>
          <a:lstStyle/>
          <a:p>
            <a:pPr lvl="0" rtl="0">
              <a:spcBef>
                <a:spcPts val="0"/>
              </a:spcBef>
              <a:buNone/>
            </a:pPr>
            <a:r>
              <a:rPr lang="en" sz="2800" dirty="0"/>
              <a:t>Stakeholder Perceptions</a:t>
            </a:r>
          </a:p>
        </p:txBody>
      </p:sp>
      <p:sp>
        <p:nvSpPr>
          <p:cNvPr id="127" name="Shape 127"/>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algn="ctr" rtl="0">
              <a:spcBef>
                <a:spcPts val="0"/>
              </a:spcBef>
              <a:spcAft>
                <a:spcPts val="0"/>
              </a:spcAft>
              <a:buClr>
                <a:schemeClr val="dk1"/>
              </a:buClr>
              <a:buSzPct val="45833"/>
              <a:buFont typeface="Arial"/>
              <a:buNone/>
            </a:pPr>
            <a:r>
              <a:rPr lang="en" sz="2400" i="1">
                <a:solidFill>
                  <a:srgbClr val="FFFFFF"/>
                </a:solidFill>
                <a:latin typeface="Arial"/>
                <a:ea typeface="Arial"/>
                <a:cs typeface="Arial"/>
                <a:sym typeface="Arial"/>
              </a:rPr>
              <a:t> </a:t>
            </a:r>
          </a:p>
          <a:p>
            <a:pPr lvl="0" rtl="0">
              <a:lnSpc>
                <a:spcPct val="150000"/>
              </a:lnSpc>
              <a:spcBef>
                <a:spcPts val="0"/>
              </a:spcBef>
              <a:spcAft>
                <a:spcPts val="0"/>
              </a:spcAft>
              <a:buClr>
                <a:schemeClr val="dk1"/>
              </a:buClr>
              <a:buSzPct val="45833"/>
              <a:buFont typeface="Arial"/>
              <a:buNone/>
            </a:pPr>
            <a:r>
              <a:rPr lang="en" sz="2400" i="1">
                <a:solidFill>
                  <a:srgbClr val="FFFFFF"/>
                </a:solidFill>
              </a:rPr>
              <a:t>“This service allows me to complete my research at all hours of the day. It helps me attain by education goals in a timely manner.” - North Carolina Library Patron, August 2014</a:t>
            </a:r>
          </a:p>
          <a:p>
            <a:pPr lvl="0" rtl="0">
              <a:lnSpc>
                <a:spcPct val="150000"/>
              </a:lnSpc>
              <a:spcBef>
                <a:spcPts val="0"/>
              </a:spcBef>
              <a:buNone/>
            </a:pPr>
            <a:endParaRPr sz="2400" i="1">
              <a:solidFill>
                <a:srgbClr val="FFFFFF"/>
              </a:solidFill>
            </a:endParaRPr>
          </a:p>
        </p:txBody>
      </p:sp>
      <p:sp>
        <p:nvSpPr>
          <p:cNvPr id="128" name="Shape 128"/>
          <p:cNvSpPr txBox="1">
            <a:spLocks noGrp="1"/>
          </p:cNvSpPr>
          <p:nvPr>
            <p:ph type="subTitle" idx="2"/>
          </p:nvPr>
        </p:nvSpPr>
        <p:spPr>
          <a:xfrm>
            <a:off x="0" y="742950"/>
            <a:ext cx="4553699" cy="3759899"/>
          </a:xfrm>
          <a:prstGeom prst="rect">
            <a:avLst/>
          </a:prstGeom>
        </p:spPr>
        <p:txBody>
          <a:bodyPr lIns="91425" tIns="91425" rIns="91425" bIns="91425" anchor="t" anchorCtr="0">
            <a:noAutofit/>
          </a:bodyPr>
          <a:lstStyle/>
          <a:p>
            <a:pPr algn="l" rtl="0">
              <a:spcBef>
                <a:spcPts val="0"/>
              </a:spcBef>
              <a:spcAft>
                <a:spcPts val="0"/>
              </a:spcAft>
              <a:buNone/>
            </a:pPr>
            <a:r>
              <a:rPr lang="en" sz="2400" b="1" dirty="0">
                <a:solidFill>
                  <a:schemeClr val="tx1"/>
                </a:solidFill>
              </a:rPr>
              <a:t>Patrons (n=73</a:t>
            </a:r>
            <a:r>
              <a:rPr lang="en" sz="2400" b="1" dirty="0" smtClean="0">
                <a:solidFill>
                  <a:schemeClr val="tx1"/>
                </a:solidFill>
              </a:rPr>
              <a:t>):</a:t>
            </a:r>
          </a:p>
          <a:p>
            <a:pPr algn="l" rtl="0">
              <a:spcBef>
                <a:spcPts val="0"/>
              </a:spcBef>
              <a:spcAft>
                <a:spcPts val="0"/>
              </a:spcAft>
            </a:pPr>
            <a:r>
              <a:rPr lang="en" sz="1800" dirty="0" smtClean="0">
                <a:solidFill>
                  <a:schemeClr val="tx1"/>
                </a:solidFill>
              </a:rPr>
              <a:t>1. Want </a:t>
            </a:r>
            <a:r>
              <a:rPr lang="en" sz="1800" dirty="0">
                <a:solidFill>
                  <a:schemeClr val="tx1"/>
                </a:solidFill>
              </a:rPr>
              <a:t>to see virtual reference continue (M=6.8 out of </a:t>
            </a:r>
            <a:r>
              <a:rPr lang="en" sz="1800" dirty="0" smtClean="0">
                <a:solidFill>
                  <a:schemeClr val="tx1"/>
                </a:solidFill>
              </a:rPr>
              <a:t>7)</a:t>
            </a:r>
          </a:p>
          <a:p>
            <a:pPr algn="l" rtl="0">
              <a:spcBef>
                <a:spcPts val="0"/>
              </a:spcBef>
              <a:spcAft>
                <a:spcPts val="0"/>
              </a:spcAft>
            </a:pPr>
            <a:r>
              <a:rPr lang="en" dirty="0" smtClean="0">
                <a:solidFill>
                  <a:schemeClr val="tx1"/>
                </a:solidFill>
              </a:rPr>
              <a:t>2. </a:t>
            </a:r>
            <a:r>
              <a:rPr lang="en" sz="1800" dirty="0" smtClean="0">
                <a:solidFill>
                  <a:schemeClr val="tx1"/>
                </a:solidFill>
              </a:rPr>
              <a:t>Are </a:t>
            </a:r>
            <a:r>
              <a:rPr lang="en" sz="1800" dirty="0">
                <a:solidFill>
                  <a:schemeClr val="tx1"/>
                </a:solidFill>
              </a:rPr>
              <a:t>satisfied with NCknows (</a:t>
            </a:r>
            <a:r>
              <a:rPr lang="en" sz="1800" dirty="0" smtClean="0">
                <a:solidFill>
                  <a:schemeClr val="tx1"/>
                </a:solidFill>
              </a:rPr>
              <a:t>M=6.6)</a:t>
            </a:r>
          </a:p>
          <a:p>
            <a:pPr algn="l" rtl="0">
              <a:spcBef>
                <a:spcPts val="0"/>
              </a:spcBef>
              <a:spcAft>
                <a:spcPts val="0"/>
              </a:spcAft>
            </a:pPr>
            <a:r>
              <a:rPr lang="en" dirty="0" smtClean="0">
                <a:solidFill>
                  <a:schemeClr val="tx1"/>
                </a:solidFill>
              </a:rPr>
              <a:t>3. </a:t>
            </a:r>
            <a:r>
              <a:rPr lang="en" sz="1800" dirty="0" smtClean="0">
                <a:solidFill>
                  <a:schemeClr val="tx1"/>
                </a:solidFill>
              </a:rPr>
              <a:t>Find </a:t>
            </a:r>
            <a:r>
              <a:rPr lang="en" sz="1800" dirty="0">
                <a:solidFill>
                  <a:schemeClr val="tx1"/>
                </a:solidFill>
              </a:rPr>
              <a:t>it relevant to their needs (</a:t>
            </a:r>
            <a:r>
              <a:rPr lang="en" sz="1800" dirty="0" smtClean="0">
                <a:solidFill>
                  <a:schemeClr val="tx1"/>
                </a:solidFill>
              </a:rPr>
              <a:t>M=6.5)</a:t>
            </a:r>
          </a:p>
          <a:p>
            <a:pPr algn="l" rtl="0">
              <a:spcBef>
                <a:spcPts val="0"/>
              </a:spcBef>
              <a:spcAft>
                <a:spcPts val="0"/>
              </a:spcAft>
            </a:pPr>
            <a:r>
              <a:rPr lang="en" dirty="0" smtClean="0">
                <a:solidFill>
                  <a:schemeClr val="tx1"/>
                </a:solidFill>
              </a:rPr>
              <a:t>4. </a:t>
            </a:r>
            <a:r>
              <a:rPr lang="en" sz="1800" dirty="0" smtClean="0">
                <a:solidFill>
                  <a:schemeClr val="tx1"/>
                </a:solidFill>
              </a:rPr>
              <a:t>Find </a:t>
            </a:r>
            <a:r>
              <a:rPr lang="en" sz="1800" dirty="0">
                <a:solidFill>
                  <a:schemeClr val="tx1"/>
                </a:solidFill>
              </a:rPr>
              <a:t>it is efficient (M=6.4) and easy-to-use (</a:t>
            </a:r>
            <a:r>
              <a:rPr lang="en" sz="1800" dirty="0" smtClean="0">
                <a:solidFill>
                  <a:schemeClr val="tx1"/>
                </a:solidFill>
              </a:rPr>
              <a:t>M=6.4)</a:t>
            </a:r>
          </a:p>
          <a:p>
            <a:pPr algn="l" rtl="0">
              <a:spcBef>
                <a:spcPts val="0"/>
              </a:spcBef>
              <a:spcAft>
                <a:spcPts val="0"/>
              </a:spcAft>
            </a:pPr>
            <a:r>
              <a:rPr lang="en" dirty="0" smtClean="0">
                <a:solidFill>
                  <a:schemeClr val="tx1"/>
                </a:solidFill>
              </a:rPr>
              <a:t>5. </a:t>
            </a:r>
            <a:r>
              <a:rPr lang="en" sz="1800" dirty="0" smtClean="0">
                <a:solidFill>
                  <a:schemeClr val="tx1"/>
                </a:solidFill>
              </a:rPr>
              <a:t>Use </a:t>
            </a:r>
            <a:r>
              <a:rPr lang="en" sz="1800" dirty="0">
                <a:solidFill>
                  <a:schemeClr val="tx1"/>
                </a:solidFill>
              </a:rPr>
              <a:t>NCknows primarily for:</a:t>
            </a:r>
          </a:p>
          <a:p>
            <a:pPr marL="571500" lvl="1" algn="l" rtl="0">
              <a:spcBef>
                <a:spcPts val="0"/>
              </a:spcBef>
              <a:spcAft>
                <a:spcPts val="0"/>
              </a:spcAft>
              <a:buSzPct val="100000"/>
            </a:pPr>
            <a:r>
              <a:rPr lang="en" sz="1800" dirty="0" smtClean="0">
                <a:solidFill>
                  <a:schemeClr val="tx1"/>
                </a:solidFill>
              </a:rPr>
              <a:t>-Reference </a:t>
            </a:r>
            <a:r>
              <a:rPr lang="en" sz="1800" dirty="0">
                <a:solidFill>
                  <a:schemeClr val="tx1"/>
                </a:solidFill>
              </a:rPr>
              <a:t>questions (80%)</a:t>
            </a:r>
          </a:p>
          <a:p>
            <a:pPr marL="571500" lvl="1" algn="l" rtl="0">
              <a:spcBef>
                <a:spcPts val="0"/>
              </a:spcBef>
              <a:spcAft>
                <a:spcPts val="0"/>
              </a:spcAft>
              <a:buSzPct val="100000"/>
            </a:pPr>
            <a:r>
              <a:rPr lang="en" sz="1800" dirty="0" smtClean="0">
                <a:solidFill>
                  <a:schemeClr val="tx1"/>
                </a:solidFill>
              </a:rPr>
              <a:t>-Factual </a:t>
            </a:r>
            <a:r>
              <a:rPr lang="en" sz="1800" dirty="0">
                <a:solidFill>
                  <a:schemeClr val="tx1"/>
                </a:solidFill>
              </a:rPr>
              <a:t>questions (43%)</a:t>
            </a:r>
          </a:p>
          <a:p>
            <a:pPr marL="571500" lvl="1" algn="l" rtl="0">
              <a:spcBef>
                <a:spcPts val="0"/>
              </a:spcBef>
              <a:spcAft>
                <a:spcPts val="0"/>
              </a:spcAft>
              <a:buSzPct val="100000"/>
            </a:pPr>
            <a:r>
              <a:rPr lang="en" sz="1800" dirty="0" smtClean="0">
                <a:solidFill>
                  <a:schemeClr val="tx1"/>
                </a:solidFill>
              </a:rPr>
              <a:t>-Technology </a:t>
            </a:r>
            <a:r>
              <a:rPr lang="en" sz="1800" dirty="0">
                <a:solidFill>
                  <a:schemeClr val="tx1"/>
                </a:solidFill>
              </a:rPr>
              <a:t>support (14%)</a:t>
            </a:r>
          </a:p>
          <a:p>
            <a:pPr marL="571500" lvl="1" algn="l" rtl="0">
              <a:spcBef>
                <a:spcPts val="0"/>
              </a:spcBef>
              <a:buSzPct val="100000"/>
            </a:pPr>
            <a:r>
              <a:rPr lang="en" sz="1800" dirty="0" smtClean="0">
                <a:solidFill>
                  <a:schemeClr val="tx1"/>
                </a:solidFill>
              </a:rPr>
              <a:t>-Classroom </a:t>
            </a:r>
            <a:r>
              <a:rPr lang="en" sz="1800" dirty="0">
                <a:solidFill>
                  <a:schemeClr val="tx1"/>
                </a:solidFill>
              </a:rPr>
              <a:t>support (14%)</a:t>
            </a:r>
          </a:p>
          <a:p>
            <a:pPr marL="457200" lvl="0" indent="0" algn="l" rtl="0">
              <a:spcBef>
                <a:spcPts val="0"/>
              </a:spcBef>
              <a:buNone/>
            </a:pPr>
            <a:endParaRPr sz="1800" dirty="0">
              <a:solidFill>
                <a:schemeClr val="tx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5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5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5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5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500"/>
                                        <p:tgtEl>
                                          <p:spTgt spid="1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Effect transition="in" filter="fade">
                                      <p:cBhvr>
                                        <p:cTn id="32" dur="500"/>
                                        <p:tgtEl>
                                          <p:spTgt spid="1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8">
                                            <p:txEl>
                                              <p:pRg st="6" end="6"/>
                                            </p:txEl>
                                          </p:spTgt>
                                        </p:tgtEl>
                                        <p:attrNameLst>
                                          <p:attrName>style.visibility</p:attrName>
                                        </p:attrNameLst>
                                      </p:cBhvr>
                                      <p:to>
                                        <p:strVal val="visible"/>
                                      </p:to>
                                    </p:set>
                                    <p:animEffect transition="in" filter="fade">
                                      <p:cBhvr>
                                        <p:cTn id="37" dur="500"/>
                                        <p:tgtEl>
                                          <p:spTgt spid="1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8">
                                            <p:txEl>
                                              <p:pRg st="7" end="7"/>
                                            </p:txEl>
                                          </p:spTgt>
                                        </p:tgtEl>
                                        <p:attrNameLst>
                                          <p:attrName>style.visibility</p:attrName>
                                        </p:attrNameLst>
                                      </p:cBhvr>
                                      <p:to>
                                        <p:strVal val="visible"/>
                                      </p:to>
                                    </p:set>
                                    <p:animEffect transition="in" filter="fade">
                                      <p:cBhvr>
                                        <p:cTn id="42" dur="500"/>
                                        <p:tgtEl>
                                          <p:spTgt spid="1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8">
                                            <p:txEl>
                                              <p:pRg st="8" end="8"/>
                                            </p:txEl>
                                          </p:spTgt>
                                        </p:tgtEl>
                                        <p:attrNameLst>
                                          <p:attrName>style.visibility</p:attrName>
                                        </p:attrNameLst>
                                      </p:cBhvr>
                                      <p:to>
                                        <p:strVal val="visible"/>
                                      </p:to>
                                    </p:set>
                                    <p:animEffect transition="in" filter="fade">
                                      <p:cBhvr>
                                        <p:cTn id="47" dur="500"/>
                                        <p:tgtEl>
                                          <p:spTgt spid="12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8">
                                            <p:txEl>
                                              <p:pRg st="9" end="9"/>
                                            </p:txEl>
                                          </p:spTgt>
                                        </p:tgtEl>
                                        <p:attrNameLst>
                                          <p:attrName>style.visibility</p:attrName>
                                        </p:attrNameLst>
                                      </p:cBhvr>
                                      <p:to>
                                        <p:strVal val="visible"/>
                                      </p:to>
                                    </p:set>
                                    <p:animEffect transition="in" filter="fade">
                                      <p:cBhvr>
                                        <p:cTn id="52" dur="500"/>
                                        <p:tgtEl>
                                          <p:spTgt spid="1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0" y="0"/>
            <a:ext cx="4553699" cy="1333200"/>
          </a:xfrm>
          <a:prstGeom prst="rect">
            <a:avLst/>
          </a:prstGeom>
        </p:spPr>
        <p:txBody>
          <a:bodyPr lIns="91425" tIns="91425" rIns="91425" bIns="91425" anchor="b" anchorCtr="0">
            <a:noAutofit/>
          </a:bodyPr>
          <a:lstStyle/>
          <a:p>
            <a:pPr lvl="0" rtl="0">
              <a:spcBef>
                <a:spcPts val="0"/>
              </a:spcBef>
              <a:buNone/>
            </a:pPr>
            <a:r>
              <a:rPr lang="en" sz="3600"/>
              <a:t>Stakeholder Perceptions</a:t>
            </a:r>
          </a:p>
        </p:txBody>
      </p:sp>
      <p:sp>
        <p:nvSpPr>
          <p:cNvPr id="134" name="Shape 134"/>
          <p:cNvSpPr txBox="1">
            <a:spLocks noGrp="1"/>
          </p:cNvSpPr>
          <p:nvPr>
            <p:ph type="body" idx="1"/>
          </p:nvPr>
        </p:nvSpPr>
        <p:spPr>
          <a:xfrm>
            <a:off x="4643375" y="0"/>
            <a:ext cx="4399500" cy="5079599"/>
          </a:xfrm>
          <a:prstGeom prst="rect">
            <a:avLst/>
          </a:prstGeom>
        </p:spPr>
        <p:txBody>
          <a:bodyPr lIns="91425" tIns="91425" rIns="91425" bIns="91425" anchor="ctr" anchorCtr="0">
            <a:noAutofit/>
          </a:bodyPr>
          <a:lstStyle/>
          <a:p>
            <a:pPr lvl="0" algn="ctr" rtl="0">
              <a:spcBef>
                <a:spcPts val="0"/>
              </a:spcBef>
              <a:spcAft>
                <a:spcPts val="0"/>
              </a:spcAft>
              <a:buNone/>
            </a:pPr>
            <a:r>
              <a:rPr lang="en" sz="2400" i="1" dirty="0">
                <a:solidFill>
                  <a:srgbClr val="FFFFFF"/>
                </a:solidFill>
                <a:latin typeface="Arial"/>
                <a:ea typeface="Arial"/>
                <a:cs typeface="Arial"/>
                <a:sym typeface="Arial"/>
              </a:rPr>
              <a:t> </a:t>
            </a:r>
          </a:p>
          <a:p>
            <a:pPr lvl="0" rtl="0">
              <a:lnSpc>
                <a:spcPct val="150000"/>
              </a:lnSpc>
              <a:spcBef>
                <a:spcPts val="0"/>
              </a:spcBef>
              <a:spcAft>
                <a:spcPts val="0"/>
              </a:spcAft>
              <a:buNone/>
            </a:pPr>
            <a:r>
              <a:rPr lang="en" sz="2400" i="1" dirty="0">
                <a:solidFill>
                  <a:srgbClr val="FFFFFF"/>
                </a:solidFill>
                <a:latin typeface="Arial"/>
                <a:ea typeface="Arial"/>
                <a:cs typeface="Arial"/>
                <a:sym typeface="Arial"/>
              </a:rPr>
              <a:t>“</a:t>
            </a:r>
            <a:r>
              <a:rPr lang="en" sz="2400" i="1" dirty="0">
                <a:solidFill>
                  <a:srgbClr val="FFFFFF"/>
                </a:solidFill>
              </a:rPr>
              <a:t>Patrons are often amazed at how much they can get from the service and delighted to have access beyond the library's base hours. My library's patrons are delighted at the idea of remote, all-hours assistance.”(NCknows staff, August 2014)</a:t>
            </a:r>
          </a:p>
        </p:txBody>
      </p:sp>
      <p:sp>
        <p:nvSpPr>
          <p:cNvPr id="135" name="Shape 135"/>
          <p:cNvSpPr txBox="1">
            <a:spLocks noGrp="1"/>
          </p:cNvSpPr>
          <p:nvPr>
            <p:ph type="subTitle" idx="2"/>
          </p:nvPr>
        </p:nvSpPr>
        <p:spPr>
          <a:xfrm>
            <a:off x="0" y="1191300"/>
            <a:ext cx="4553699" cy="3759899"/>
          </a:xfrm>
          <a:prstGeom prst="rect">
            <a:avLst/>
          </a:prstGeom>
        </p:spPr>
        <p:txBody>
          <a:bodyPr lIns="91425" tIns="91425" rIns="91425" bIns="91425" anchor="t" anchorCtr="0">
            <a:noAutofit/>
          </a:bodyPr>
          <a:lstStyle/>
          <a:p>
            <a:pPr lvl="0" algn="l" rtl="0">
              <a:spcBef>
                <a:spcPts val="0"/>
              </a:spcBef>
              <a:buNone/>
            </a:pPr>
            <a:r>
              <a:rPr lang="en" sz="2400" b="1" dirty="0">
                <a:solidFill>
                  <a:schemeClr val="tx1"/>
                </a:solidFill>
              </a:rPr>
              <a:t>Staff (n=88):</a:t>
            </a:r>
          </a:p>
          <a:p>
            <a:pPr marL="457200" marR="0" lvl="0" indent="-342900" algn="l" rtl="0">
              <a:lnSpc>
                <a:spcPct val="100000"/>
              </a:lnSpc>
              <a:spcBef>
                <a:spcPts val="0"/>
              </a:spcBef>
              <a:spcAft>
                <a:spcPts val="0"/>
              </a:spcAft>
              <a:buClr>
                <a:schemeClr val="dk1"/>
              </a:buClr>
              <a:buSzPct val="100000"/>
              <a:buFont typeface="Old Standard TT"/>
              <a:buChar char="●"/>
            </a:pPr>
            <a:r>
              <a:rPr lang="en" sz="1800" dirty="0">
                <a:solidFill>
                  <a:schemeClr val="tx1"/>
                </a:solidFill>
              </a:rPr>
              <a:t>Staff, volunteer, &amp; after hours staff would like to see NCknows continue (M=6.4 out of </a:t>
            </a:r>
            <a:r>
              <a:rPr lang="en" sz="1800" dirty="0" smtClean="0">
                <a:solidFill>
                  <a:schemeClr val="tx1"/>
                </a:solidFill>
              </a:rPr>
              <a:t>7)</a:t>
            </a:r>
          </a:p>
          <a:p>
            <a:pPr marL="457200" marR="0" lvl="0" indent="-342900" algn="l" rtl="0">
              <a:lnSpc>
                <a:spcPct val="100000"/>
              </a:lnSpc>
              <a:spcBef>
                <a:spcPts val="0"/>
              </a:spcBef>
              <a:spcAft>
                <a:spcPts val="0"/>
              </a:spcAft>
              <a:buClr>
                <a:schemeClr val="dk1"/>
              </a:buClr>
              <a:buSzPct val="100000"/>
              <a:buFont typeface="Old Standard TT"/>
              <a:buChar char="●"/>
            </a:pPr>
            <a:r>
              <a:rPr lang="en" sz="1800" dirty="0" smtClean="0">
                <a:solidFill>
                  <a:schemeClr val="tx1"/>
                </a:solidFill>
              </a:rPr>
              <a:t>Feel </a:t>
            </a:r>
            <a:r>
              <a:rPr lang="en" sz="1800" dirty="0">
                <a:solidFill>
                  <a:schemeClr val="tx1"/>
                </a:solidFill>
              </a:rPr>
              <a:t>it is an important part of patron’s library experience (</a:t>
            </a:r>
            <a:r>
              <a:rPr lang="en" sz="1800" dirty="0" smtClean="0">
                <a:solidFill>
                  <a:schemeClr val="tx1"/>
                </a:solidFill>
              </a:rPr>
              <a:t>M=6.2)</a:t>
            </a:r>
          </a:p>
          <a:p>
            <a:pPr marL="457200" marR="0" lvl="0" indent="-342900" algn="l" rtl="0">
              <a:lnSpc>
                <a:spcPct val="100000"/>
              </a:lnSpc>
              <a:spcBef>
                <a:spcPts val="0"/>
              </a:spcBef>
              <a:spcAft>
                <a:spcPts val="0"/>
              </a:spcAft>
              <a:buClr>
                <a:schemeClr val="dk1"/>
              </a:buClr>
              <a:buSzPct val="100000"/>
              <a:buFont typeface="Old Standard TT"/>
              <a:buChar char="●"/>
            </a:pPr>
            <a:r>
              <a:rPr lang="en" sz="1800" dirty="0" smtClean="0">
                <a:solidFill>
                  <a:schemeClr val="tx1"/>
                </a:solidFill>
              </a:rPr>
              <a:t>Feel </a:t>
            </a:r>
            <a:r>
              <a:rPr lang="en" sz="1800" dirty="0">
                <a:solidFill>
                  <a:schemeClr val="tx1"/>
                </a:solidFill>
              </a:rPr>
              <a:t>it is relevant for meeting patron needs (</a:t>
            </a:r>
            <a:r>
              <a:rPr lang="en" sz="1800" dirty="0" smtClean="0">
                <a:solidFill>
                  <a:schemeClr val="tx1"/>
                </a:solidFill>
              </a:rPr>
              <a:t>M=6.1)</a:t>
            </a:r>
          </a:p>
          <a:p>
            <a:pPr marL="457200" marR="0" lvl="0" indent="-342900" algn="l" rtl="0">
              <a:lnSpc>
                <a:spcPct val="100000"/>
              </a:lnSpc>
              <a:spcBef>
                <a:spcPts val="0"/>
              </a:spcBef>
              <a:spcAft>
                <a:spcPts val="0"/>
              </a:spcAft>
              <a:buClr>
                <a:schemeClr val="dk1"/>
              </a:buClr>
              <a:buSzPct val="100000"/>
              <a:buFont typeface="Old Standard TT"/>
              <a:buChar char="●"/>
            </a:pPr>
            <a:r>
              <a:rPr lang="en" sz="1800" dirty="0" smtClean="0">
                <a:solidFill>
                  <a:schemeClr val="tx1"/>
                </a:solidFill>
              </a:rPr>
              <a:t>90</a:t>
            </a:r>
            <a:r>
              <a:rPr lang="en" sz="1800" dirty="0">
                <a:solidFill>
                  <a:schemeClr val="tx1"/>
                </a:solidFill>
              </a:rPr>
              <a:t>% feel virtual reference will increase in the future</a:t>
            </a:r>
            <a:r>
              <a:rPr lang="en" sz="1800" dirty="0" smtClean="0">
                <a:solidFill>
                  <a:schemeClr val="tx1"/>
                </a:solidFill>
              </a:rPr>
              <a:t>.</a:t>
            </a:r>
          </a:p>
          <a:p>
            <a:pPr marL="457200" marR="0" lvl="0" indent="-342900" algn="l" rtl="0">
              <a:lnSpc>
                <a:spcPct val="100000"/>
              </a:lnSpc>
              <a:spcBef>
                <a:spcPts val="0"/>
              </a:spcBef>
              <a:spcAft>
                <a:spcPts val="0"/>
              </a:spcAft>
              <a:buClr>
                <a:schemeClr val="dk1"/>
              </a:buClr>
              <a:buSzPct val="100000"/>
              <a:buFont typeface="Old Standard TT"/>
              <a:buChar char="●"/>
            </a:pPr>
            <a:r>
              <a:rPr lang="en" sz="1800" u="sng" dirty="0" smtClean="0">
                <a:solidFill>
                  <a:schemeClr val="tx1"/>
                </a:solidFill>
              </a:rPr>
              <a:t>CONVENIENCE</a:t>
            </a:r>
            <a:r>
              <a:rPr lang="en" sz="1800" dirty="0" smtClean="0">
                <a:solidFill>
                  <a:schemeClr val="tx1"/>
                </a:solidFill>
              </a:rPr>
              <a:t> is </a:t>
            </a:r>
            <a:r>
              <a:rPr lang="en" sz="1800" dirty="0">
                <a:solidFill>
                  <a:schemeClr val="tx1"/>
                </a:solidFill>
              </a:rPr>
              <a:t>the number one word to describe NCknows</a:t>
            </a:r>
          </a:p>
          <a:p>
            <a:pPr marL="457200" lvl="0" indent="0" algn="l" rtl="0">
              <a:spcBef>
                <a:spcPts val="0"/>
              </a:spcBef>
              <a:buNone/>
            </a:pPr>
            <a:endParaRPr sz="1800" dirty="0">
              <a:solidFill>
                <a:schemeClr val="tx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1" end="1"/>
                                            </p:txEl>
                                          </p:spTgt>
                                        </p:tgtEl>
                                        <p:attrNameLst>
                                          <p:attrName>style.visibility</p:attrName>
                                        </p:attrNameLst>
                                      </p:cBhvr>
                                      <p:to>
                                        <p:strVal val="visible"/>
                                      </p:to>
                                    </p:set>
                                    <p:animEffect transition="in" filter="fade">
                                      <p:cBhvr>
                                        <p:cTn id="7" dur="500"/>
                                        <p:tgtEl>
                                          <p:spTgt spid="1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2" end="2"/>
                                            </p:txEl>
                                          </p:spTgt>
                                        </p:tgtEl>
                                        <p:attrNameLst>
                                          <p:attrName>style.visibility</p:attrName>
                                        </p:attrNameLst>
                                      </p:cBhvr>
                                      <p:to>
                                        <p:strVal val="visible"/>
                                      </p:to>
                                    </p:set>
                                    <p:animEffect transition="in" filter="fade">
                                      <p:cBhvr>
                                        <p:cTn id="12" dur="500"/>
                                        <p:tgtEl>
                                          <p:spTgt spid="1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animEffect transition="in" filter="fade">
                                      <p:cBhvr>
                                        <p:cTn id="17" dur="500"/>
                                        <p:tgtEl>
                                          <p:spTgt spid="1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4" end="4"/>
                                            </p:txEl>
                                          </p:spTgt>
                                        </p:tgtEl>
                                        <p:attrNameLst>
                                          <p:attrName>style.visibility</p:attrName>
                                        </p:attrNameLst>
                                      </p:cBhvr>
                                      <p:to>
                                        <p:strVal val="visible"/>
                                      </p:to>
                                    </p:set>
                                    <p:animEffect transition="in" filter="fade">
                                      <p:cBhvr>
                                        <p:cTn id="22" dur="500"/>
                                        <p:tgtEl>
                                          <p:spTgt spid="1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animEffect transition="in" filter="fade">
                                      <p:cBhvr>
                                        <p:cTn id="27" dur="500"/>
                                        <p:tgtEl>
                                          <p:spTgt spid="1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0"/>
            <a:ext cx="4553699" cy="1333200"/>
          </a:xfrm>
          <a:prstGeom prst="rect">
            <a:avLst/>
          </a:prstGeom>
        </p:spPr>
        <p:txBody>
          <a:bodyPr lIns="91425" tIns="91425" rIns="91425" bIns="91425" anchor="b" anchorCtr="0">
            <a:noAutofit/>
          </a:bodyPr>
          <a:lstStyle/>
          <a:p>
            <a:pPr lvl="0" rtl="0">
              <a:spcBef>
                <a:spcPts val="0"/>
              </a:spcBef>
              <a:buNone/>
            </a:pPr>
            <a:r>
              <a:rPr lang="en" sz="3600"/>
              <a:t>Stakeholder Perceptions</a:t>
            </a:r>
          </a:p>
        </p:txBody>
      </p:sp>
      <p:sp>
        <p:nvSpPr>
          <p:cNvPr id="141" name="Shape 141"/>
          <p:cNvSpPr txBox="1">
            <a:spLocks noGrp="1"/>
          </p:cNvSpPr>
          <p:nvPr>
            <p:ph type="body" idx="1"/>
          </p:nvPr>
        </p:nvSpPr>
        <p:spPr>
          <a:xfrm>
            <a:off x="4733150" y="0"/>
            <a:ext cx="4181400" cy="5079599"/>
          </a:xfrm>
          <a:prstGeom prst="rect">
            <a:avLst/>
          </a:prstGeom>
        </p:spPr>
        <p:txBody>
          <a:bodyPr lIns="91425" tIns="91425" rIns="91425" bIns="91425" anchor="ctr" anchorCtr="0">
            <a:noAutofit/>
          </a:bodyPr>
          <a:lstStyle/>
          <a:p>
            <a:pPr lvl="0" rtl="0">
              <a:lnSpc>
                <a:spcPct val="150000"/>
              </a:lnSpc>
              <a:spcBef>
                <a:spcPts val="0"/>
              </a:spcBef>
              <a:spcAft>
                <a:spcPts val="0"/>
              </a:spcAft>
              <a:buNone/>
            </a:pPr>
            <a:endParaRPr i="1">
              <a:solidFill>
                <a:srgbClr val="FFFFFF"/>
              </a:solidFill>
            </a:endParaRPr>
          </a:p>
          <a:p>
            <a:pPr lvl="0" rtl="0">
              <a:lnSpc>
                <a:spcPct val="150000"/>
              </a:lnSpc>
              <a:spcBef>
                <a:spcPts val="0"/>
              </a:spcBef>
              <a:spcAft>
                <a:spcPts val="0"/>
              </a:spcAft>
              <a:buNone/>
            </a:pPr>
            <a:r>
              <a:rPr lang="en" sz="2400" i="1">
                <a:solidFill>
                  <a:srgbClr val="FFFFFF"/>
                </a:solidFill>
              </a:rPr>
              <a:t>Having access to virtual reference help is very needed by smaller universities whose staff may not have the expertise to answer questions in some of the specialized fields. (Library Administrator, August 2014)</a:t>
            </a:r>
          </a:p>
        </p:txBody>
      </p:sp>
      <p:sp>
        <p:nvSpPr>
          <p:cNvPr id="142" name="Shape 142"/>
          <p:cNvSpPr txBox="1">
            <a:spLocks noGrp="1"/>
          </p:cNvSpPr>
          <p:nvPr>
            <p:ph type="subTitle" idx="2"/>
          </p:nvPr>
        </p:nvSpPr>
        <p:spPr>
          <a:xfrm>
            <a:off x="0" y="1267500"/>
            <a:ext cx="4553699" cy="3184200"/>
          </a:xfrm>
          <a:prstGeom prst="rect">
            <a:avLst/>
          </a:prstGeom>
        </p:spPr>
        <p:txBody>
          <a:bodyPr lIns="91425" tIns="91425" rIns="91425" bIns="91425" anchor="t" anchorCtr="0">
            <a:noAutofit/>
          </a:bodyPr>
          <a:lstStyle/>
          <a:p>
            <a:pPr algn="l" rtl="0">
              <a:spcBef>
                <a:spcPts val="0"/>
              </a:spcBef>
              <a:spcAft>
                <a:spcPts val="0"/>
              </a:spcAft>
              <a:buNone/>
            </a:pPr>
            <a:r>
              <a:rPr lang="en" sz="2400" b="1" dirty="0">
                <a:solidFill>
                  <a:schemeClr val="tx1"/>
                </a:solidFill>
              </a:rPr>
              <a:t>Library Administrators (n=18):</a:t>
            </a:r>
          </a:p>
          <a:p>
            <a:pPr marL="457200" marR="0" lvl="0" indent="-342900" algn="l" rtl="0">
              <a:lnSpc>
                <a:spcPct val="100000"/>
              </a:lnSpc>
              <a:spcBef>
                <a:spcPts val="1000"/>
              </a:spcBef>
              <a:spcAft>
                <a:spcPts val="0"/>
              </a:spcAft>
              <a:buClr>
                <a:schemeClr val="dk1"/>
              </a:buClr>
              <a:buSzPct val="100000"/>
              <a:buFont typeface="Old Standard TT"/>
              <a:buChar char="●"/>
            </a:pPr>
            <a:r>
              <a:rPr lang="en" sz="1800" dirty="0">
                <a:solidFill>
                  <a:schemeClr val="tx1"/>
                </a:solidFill>
              </a:rPr>
              <a:t>Believe virtual reference is an important part of of a library patron’s experience and would like to see the service continue (M=6.4 out of 7)</a:t>
            </a:r>
          </a:p>
          <a:p>
            <a:pPr marR="0" lvl="0" algn="l" rtl="0">
              <a:lnSpc>
                <a:spcPct val="100000"/>
              </a:lnSpc>
              <a:spcBef>
                <a:spcPts val="0"/>
              </a:spcBef>
              <a:spcAft>
                <a:spcPts val="0"/>
              </a:spcAft>
              <a:buNone/>
            </a:pPr>
            <a:endParaRPr sz="1800" dirty="0">
              <a:solidFill>
                <a:schemeClr val="tx1"/>
              </a:solidFill>
            </a:endParaRPr>
          </a:p>
          <a:p>
            <a:pPr marL="457200" marR="0" lvl="0" indent="-342900" algn="l" rtl="0">
              <a:lnSpc>
                <a:spcPct val="100000"/>
              </a:lnSpc>
              <a:spcBef>
                <a:spcPts val="0"/>
              </a:spcBef>
              <a:spcAft>
                <a:spcPts val="0"/>
              </a:spcAft>
              <a:buClr>
                <a:schemeClr val="dk1"/>
              </a:buClr>
              <a:buSzPct val="100000"/>
              <a:buFont typeface="Old Standard TT"/>
              <a:buChar char="●"/>
            </a:pPr>
            <a:r>
              <a:rPr lang="en" sz="1800" dirty="0">
                <a:solidFill>
                  <a:schemeClr val="tx1"/>
                </a:solidFill>
              </a:rPr>
              <a:t>Believe virtual reference is relevant to providing patron services (M=5.9)</a:t>
            </a:r>
          </a:p>
          <a:p>
            <a:pPr marR="0" lvl="0" algn="l" rtl="0">
              <a:lnSpc>
                <a:spcPct val="100000"/>
              </a:lnSpc>
              <a:spcBef>
                <a:spcPts val="0"/>
              </a:spcBef>
              <a:spcAft>
                <a:spcPts val="0"/>
              </a:spcAft>
              <a:buNone/>
            </a:pPr>
            <a:endParaRPr sz="1800" dirty="0">
              <a:solidFill>
                <a:schemeClr val="tx1"/>
              </a:solidFill>
            </a:endParaRPr>
          </a:p>
          <a:p>
            <a:pPr marL="457200" marR="0" lvl="0" indent="-342900" algn="l" rtl="0">
              <a:lnSpc>
                <a:spcPct val="100000"/>
              </a:lnSpc>
              <a:spcBef>
                <a:spcPts val="0"/>
              </a:spcBef>
              <a:spcAft>
                <a:spcPts val="0"/>
              </a:spcAft>
              <a:buClr>
                <a:schemeClr val="dk1"/>
              </a:buClr>
              <a:buSzPct val="100000"/>
              <a:buFont typeface="Old Standard TT"/>
              <a:buChar char="●"/>
            </a:pPr>
            <a:r>
              <a:rPr lang="en" sz="1800" dirty="0">
                <a:solidFill>
                  <a:schemeClr val="tx1"/>
                </a:solidFill>
              </a:rPr>
              <a:t>Are satisfied with NCknows (M=5.7).</a:t>
            </a:r>
          </a:p>
          <a:p>
            <a:pPr marL="457200" lvl="0" indent="0" algn="l" rtl="0">
              <a:spcBef>
                <a:spcPts val="0"/>
              </a:spcBef>
              <a:buNone/>
            </a:pPr>
            <a:endParaRPr sz="1800" dirty="0">
              <a:solidFill>
                <a:schemeClr val="tx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animEffect transition="in" filter="fade">
                                      <p:cBhvr>
                                        <p:cTn id="7" dur="500"/>
                                        <p:tgtEl>
                                          <p:spTgt spid="1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3" end="3"/>
                                            </p:txEl>
                                          </p:spTgt>
                                        </p:tgtEl>
                                        <p:attrNameLst>
                                          <p:attrName>style.visibility</p:attrName>
                                        </p:attrNameLst>
                                      </p:cBhvr>
                                      <p:to>
                                        <p:strVal val="visible"/>
                                      </p:to>
                                    </p:set>
                                    <p:animEffect transition="in" filter="fade">
                                      <p:cBhvr>
                                        <p:cTn id="12" dur="500"/>
                                        <p:tgtEl>
                                          <p:spTgt spid="14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5" end="5"/>
                                            </p:txEl>
                                          </p:spTgt>
                                        </p:tgtEl>
                                        <p:attrNameLst>
                                          <p:attrName>style.visibility</p:attrName>
                                        </p:attrNameLst>
                                      </p:cBhvr>
                                      <p:to>
                                        <p:strVal val="visible"/>
                                      </p:to>
                                    </p:set>
                                    <p:animEffect transition="in" filter="fade">
                                      <p:cBhvr>
                                        <p:cTn id="17" dur="500"/>
                                        <p:tgtEl>
                                          <p:spTgt spid="1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0" y="1275"/>
            <a:ext cx="2565299"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48" name="Shape 148"/>
          <p:cNvSpPr/>
          <p:nvPr/>
        </p:nvSpPr>
        <p:spPr>
          <a:xfrm>
            <a:off x="2565375" y="1275"/>
            <a:ext cx="2424299" cy="5143499"/>
          </a:xfrm>
          <a:prstGeom prst="rect">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149" name="Shape 149"/>
          <p:cNvSpPr/>
          <p:nvPr/>
        </p:nvSpPr>
        <p:spPr>
          <a:xfrm>
            <a:off x="171150" y="128350"/>
            <a:ext cx="8742000" cy="577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3600">
                <a:solidFill>
                  <a:schemeClr val="lt2"/>
                </a:solidFill>
                <a:latin typeface="Old Standard TT"/>
                <a:ea typeface="Old Standard TT"/>
                <a:cs typeface="Old Standard TT"/>
                <a:sym typeface="Old Standard TT"/>
              </a:rPr>
              <a:t>North Carolina - Statewide Trends</a:t>
            </a:r>
          </a:p>
        </p:txBody>
      </p:sp>
      <p:pic>
        <p:nvPicPr>
          <p:cNvPr id="150" name="Shape 150"/>
          <p:cNvPicPr preferRelativeResize="0"/>
          <p:nvPr/>
        </p:nvPicPr>
        <p:blipFill>
          <a:blip r:embed="rId3">
            <a:alphaModFix/>
          </a:blip>
          <a:stretch>
            <a:fillRect/>
          </a:stretch>
        </p:blipFill>
        <p:spPr>
          <a:xfrm>
            <a:off x="2898251" y="883525"/>
            <a:ext cx="6014875" cy="3886813"/>
          </a:xfrm>
          <a:prstGeom prst="rect">
            <a:avLst/>
          </a:prstGeom>
          <a:noFill/>
          <a:ln>
            <a:noFill/>
          </a:ln>
        </p:spPr>
      </p:pic>
      <p:sp>
        <p:nvSpPr>
          <p:cNvPr id="151" name="Shape 151"/>
          <p:cNvSpPr txBox="1"/>
          <p:nvPr/>
        </p:nvSpPr>
        <p:spPr>
          <a:xfrm>
            <a:off x="233875" y="705550"/>
            <a:ext cx="7192799" cy="729600"/>
          </a:xfrm>
          <a:prstGeom prst="rect">
            <a:avLst/>
          </a:prstGeom>
          <a:noFill/>
          <a:ln>
            <a:noFill/>
          </a:ln>
        </p:spPr>
        <p:txBody>
          <a:bodyPr lIns="91425" tIns="91425" rIns="91425" bIns="91425" anchor="ctr" anchorCtr="0">
            <a:noAutofit/>
          </a:bodyPr>
          <a:lstStyle/>
          <a:p>
            <a:pPr lvl="0" rtl="0">
              <a:spcBef>
                <a:spcPts val="0"/>
              </a:spcBef>
              <a:buNone/>
            </a:pPr>
            <a:endParaRPr sz="3000">
              <a:latin typeface="Old Standard TT"/>
              <a:ea typeface="Old Standard TT"/>
              <a:cs typeface="Old Standard TT"/>
              <a:sym typeface="Old Standard TT"/>
            </a:endParaRPr>
          </a:p>
        </p:txBody>
      </p:sp>
      <p:sp>
        <p:nvSpPr>
          <p:cNvPr id="152" name="Shape 152"/>
          <p:cNvSpPr txBox="1">
            <a:spLocks noGrp="1"/>
          </p:cNvSpPr>
          <p:nvPr>
            <p:ph type="subTitle" idx="1"/>
          </p:nvPr>
        </p:nvSpPr>
        <p:spPr>
          <a:xfrm>
            <a:off x="171150" y="1128825"/>
            <a:ext cx="2222999" cy="3296399"/>
          </a:xfrm>
          <a:prstGeom prst="rect">
            <a:avLst/>
          </a:prstGeom>
        </p:spPr>
        <p:txBody>
          <a:bodyPr lIns="91425" tIns="91425" rIns="91425" bIns="91425" anchor="t" anchorCtr="0">
            <a:noAutofit/>
          </a:bodyPr>
          <a:lstStyle/>
          <a:p>
            <a:pPr algn="l">
              <a:spcBef>
                <a:spcPts val="0"/>
              </a:spcBef>
              <a:buNone/>
            </a:pPr>
            <a:r>
              <a:rPr lang="en" sz="2400" i="1" dirty="0" smtClean="0">
                <a:solidFill>
                  <a:srgbClr val="FFFFFF"/>
                </a:solidFill>
              </a:rPr>
              <a:t>Academic Libraries make </a:t>
            </a:r>
            <a:r>
              <a:rPr lang="en" sz="2400" i="1" dirty="0">
                <a:solidFill>
                  <a:srgbClr val="FFFFFF"/>
                </a:solidFill>
              </a:rPr>
              <a:t>up the largest patron user </a:t>
            </a:r>
            <a:r>
              <a:rPr lang="en" sz="2400" i="1" dirty="0" smtClean="0">
                <a:solidFill>
                  <a:srgbClr val="FFFFFF"/>
                </a:solidFill>
              </a:rPr>
              <a:t>base (59%).</a:t>
            </a:r>
            <a:endParaRPr lang="en" sz="2400" i="1" dirty="0">
              <a:solidFill>
                <a:srgbClr val="FFFFFF"/>
              </a:solidFill>
            </a:endParaRPr>
          </a:p>
        </p:txBody>
      </p:sp>
      <p:sp>
        <p:nvSpPr>
          <p:cNvPr id="2" name="Rectangle 1"/>
          <p:cNvSpPr/>
          <p:nvPr/>
        </p:nvSpPr>
        <p:spPr>
          <a:xfrm>
            <a:off x="6858000" y="2266950"/>
            <a:ext cx="1981200" cy="762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2565299"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58" name="Shape 158"/>
          <p:cNvSpPr/>
          <p:nvPr/>
        </p:nvSpPr>
        <p:spPr>
          <a:xfrm>
            <a:off x="2565375" y="1275"/>
            <a:ext cx="2424299" cy="5143499"/>
          </a:xfrm>
          <a:prstGeom prst="rect">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159" name="Shape 159"/>
          <p:cNvSpPr/>
          <p:nvPr/>
        </p:nvSpPr>
        <p:spPr>
          <a:xfrm>
            <a:off x="171150" y="128350"/>
            <a:ext cx="8742000" cy="577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3600">
                <a:solidFill>
                  <a:schemeClr val="lt2"/>
                </a:solidFill>
                <a:latin typeface="Old Standard TT"/>
                <a:ea typeface="Old Standard TT"/>
                <a:cs typeface="Old Standard TT"/>
                <a:sym typeface="Old Standard TT"/>
              </a:rPr>
              <a:t>North Carolina - Statewide Trends</a:t>
            </a:r>
          </a:p>
        </p:txBody>
      </p:sp>
      <p:sp>
        <p:nvSpPr>
          <p:cNvPr id="160" name="Shape 160"/>
          <p:cNvSpPr txBox="1"/>
          <p:nvPr/>
        </p:nvSpPr>
        <p:spPr>
          <a:xfrm>
            <a:off x="233875" y="705550"/>
            <a:ext cx="7192799" cy="729600"/>
          </a:xfrm>
          <a:prstGeom prst="rect">
            <a:avLst/>
          </a:prstGeom>
          <a:noFill/>
          <a:ln>
            <a:noFill/>
          </a:ln>
        </p:spPr>
        <p:txBody>
          <a:bodyPr lIns="91425" tIns="91425" rIns="91425" bIns="91425" anchor="ctr" anchorCtr="0">
            <a:noAutofit/>
          </a:bodyPr>
          <a:lstStyle/>
          <a:p>
            <a:pPr lvl="0" rtl="0">
              <a:spcBef>
                <a:spcPts val="0"/>
              </a:spcBef>
              <a:buNone/>
            </a:pPr>
            <a:endParaRPr sz="3000">
              <a:latin typeface="Old Standard TT"/>
              <a:ea typeface="Old Standard TT"/>
              <a:cs typeface="Old Standard TT"/>
              <a:sym typeface="Old Standard TT"/>
            </a:endParaRPr>
          </a:p>
        </p:txBody>
      </p:sp>
      <p:sp>
        <p:nvSpPr>
          <p:cNvPr id="161" name="Shape 161"/>
          <p:cNvSpPr txBox="1">
            <a:spLocks noGrp="1"/>
          </p:cNvSpPr>
          <p:nvPr>
            <p:ph type="subTitle" idx="1"/>
          </p:nvPr>
        </p:nvSpPr>
        <p:spPr>
          <a:xfrm>
            <a:off x="171150" y="1128825"/>
            <a:ext cx="2222999" cy="2360100"/>
          </a:xfrm>
          <a:prstGeom prst="rect">
            <a:avLst/>
          </a:prstGeom>
        </p:spPr>
        <p:txBody>
          <a:bodyPr lIns="91425" tIns="91425" rIns="91425" bIns="91425" anchor="t" anchorCtr="0">
            <a:noAutofit/>
          </a:bodyPr>
          <a:lstStyle/>
          <a:p>
            <a:pPr lvl="0" algn="l" rtl="0">
              <a:spcBef>
                <a:spcPts val="0"/>
              </a:spcBef>
              <a:buNone/>
            </a:pPr>
            <a:r>
              <a:rPr lang="en" sz="2400" i="1" dirty="0">
                <a:solidFill>
                  <a:srgbClr val="FFFFFF"/>
                </a:solidFill>
              </a:rPr>
              <a:t>Four year colleges and public libraries represent the largest usage of NCknows by institution type.</a:t>
            </a:r>
          </a:p>
        </p:txBody>
      </p:sp>
      <p:pic>
        <p:nvPicPr>
          <p:cNvPr id="162" name="Shape 162"/>
          <p:cNvPicPr preferRelativeResize="0"/>
          <p:nvPr/>
        </p:nvPicPr>
        <p:blipFill>
          <a:blip r:embed="rId3">
            <a:alphaModFix/>
          </a:blip>
          <a:stretch>
            <a:fillRect/>
          </a:stretch>
        </p:blipFill>
        <p:spPr>
          <a:xfrm>
            <a:off x="2788108" y="1128824"/>
            <a:ext cx="6125041" cy="3655425"/>
          </a:xfrm>
          <a:prstGeom prst="rect">
            <a:avLst/>
          </a:prstGeom>
          <a:noFill/>
          <a:ln>
            <a:noFill/>
          </a:ln>
        </p:spPr>
      </p:pic>
      <p:sp>
        <p:nvSpPr>
          <p:cNvPr id="163" name="Shape 163"/>
          <p:cNvSpPr txBox="1"/>
          <p:nvPr/>
        </p:nvSpPr>
        <p:spPr>
          <a:xfrm>
            <a:off x="2788108" y="4784250"/>
            <a:ext cx="6028500" cy="359700"/>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latin typeface="Old Standard TT"/>
                <a:ea typeface="Old Standard TT"/>
                <a:cs typeface="Old Standard TT"/>
                <a:sym typeface="Old Standard TT"/>
              </a:rPr>
              <a:t>Note: The top 17 of 158 library users account for 76% of all transactions.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0" y="1275"/>
            <a:ext cx="2565299"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69" name="Shape 169"/>
          <p:cNvSpPr/>
          <p:nvPr/>
        </p:nvSpPr>
        <p:spPr>
          <a:xfrm>
            <a:off x="2565375" y="1275"/>
            <a:ext cx="2424299" cy="5143499"/>
          </a:xfrm>
          <a:prstGeom prst="rect">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170" name="Shape 170"/>
          <p:cNvSpPr/>
          <p:nvPr/>
        </p:nvSpPr>
        <p:spPr>
          <a:xfrm>
            <a:off x="171150" y="128350"/>
            <a:ext cx="8742000" cy="577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3600">
                <a:solidFill>
                  <a:schemeClr val="lt2"/>
                </a:solidFill>
                <a:latin typeface="Old Standard TT"/>
                <a:ea typeface="Old Standard TT"/>
                <a:cs typeface="Old Standard TT"/>
                <a:sym typeface="Old Standard TT"/>
              </a:rPr>
              <a:t>North Carolina - Statewide Trends</a:t>
            </a:r>
          </a:p>
        </p:txBody>
      </p:sp>
      <p:sp>
        <p:nvSpPr>
          <p:cNvPr id="171" name="Shape 171"/>
          <p:cNvSpPr txBox="1"/>
          <p:nvPr/>
        </p:nvSpPr>
        <p:spPr>
          <a:xfrm>
            <a:off x="233875" y="705550"/>
            <a:ext cx="7192799" cy="729600"/>
          </a:xfrm>
          <a:prstGeom prst="rect">
            <a:avLst/>
          </a:prstGeom>
          <a:noFill/>
          <a:ln>
            <a:noFill/>
          </a:ln>
        </p:spPr>
        <p:txBody>
          <a:bodyPr lIns="91425" tIns="91425" rIns="91425" bIns="91425" anchor="ctr" anchorCtr="0">
            <a:noAutofit/>
          </a:bodyPr>
          <a:lstStyle/>
          <a:p>
            <a:pPr lvl="0" rtl="0">
              <a:spcBef>
                <a:spcPts val="0"/>
              </a:spcBef>
              <a:buNone/>
            </a:pPr>
            <a:endParaRPr sz="3000">
              <a:latin typeface="Old Standard TT"/>
              <a:ea typeface="Old Standard TT"/>
              <a:cs typeface="Old Standard TT"/>
              <a:sym typeface="Old Standard TT"/>
            </a:endParaRPr>
          </a:p>
        </p:txBody>
      </p:sp>
      <p:sp>
        <p:nvSpPr>
          <p:cNvPr id="172" name="Shape 172"/>
          <p:cNvSpPr txBox="1">
            <a:spLocks noGrp="1"/>
          </p:cNvSpPr>
          <p:nvPr>
            <p:ph type="subTitle" idx="1"/>
          </p:nvPr>
        </p:nvSpPr>
        <p:spPr>
          <a:xfrm>
            <a:off x="171150" y="1128825"/>
            <a:ext cx="2222999" cy="2360100"/>
          </a:xfrm>
          <a:prstGeom prst="rect">
            <a:avLst/>
          </a:prstGeom>
        </p:spPr>
        <p:txBody>
          <a:bodyPr lIns="91425" tIns="91425" rIns="91425" bIns="91425" anchor="t" anchorCtr="0">
            <a:noAutofit/>
          </a:bodyPr>
          <a:lstStyle/>
          <a:p>
            <a:pPr lvl="0" algn="l" rtl="0">
              <a:spcBef>
                <a:spcPts val="0"/>
              </a:spcBef>
              <a:buNone/>
            </a:pPr>
            <a:r>
              <a:rPr lang="en" sz="2400" i="1" dirty="0">
                <a:solidFill>
                  <a:srgbClr val="FFFFFF"/>
                </a:solidFill>
              </a:rPr>
              <a:t>Mondays, Tuesdays, and Wednesdays are the busiest days of the week for NCknows</a:t>
            </a:r>
            <a:r>
              <a:rPr lang="en" sz="2400" i="1" dirty="0" smtClean="0">
                <a:solidFill>
                  <a:srgbClr val="FFFFFF"/>
                </a:solidFill>
              </a:rPr>
              <a:t>.</a:t>
            </a:r>
          </a:p>
          <a:p>
            <a:pPr lvl="0" algn="l" rtl="0">
              <a:spcBef>
                <a:spcPts val="0"/>
              </a:spcBef>
              <a:buNone/>
            </a:pPr>
            <a:endParaRPr lang="en" sz="2400" i="1" dirty="0">
              <a:solidFill>
                <a:srgbClr val="FFFFFF"/>
              </a:solidFill>
            </a:endParaRPr>
          </a:p>
          <a:p>
            <a:pPr lvl="0" algn="l" rtl="0">
              <a:spcBef>
                <a:spcPts val="0"/>
              </a:spcBef>
              <a:buNone/>
            </a:pPr>
            <a:r>
              <a:rPr lang="en" sz="2400" i="1" dirty="0" smtClean="0">
                <a:solidFill>
                  <a:srgbClr val="FFFFFF"/>
                </a:solidFill>
              </a:rPr>
              <a:t>Sat. is the slowest day.</a:t>
            </a:r>
            <a:endParaRPr lang="en" sz="2400" i="1" dirty="0">
              <a:solidFill>
                <a:srgbClr val="FFFFFF"/>
              </a:solidFill>
            </a:endParaRPr>
          </a:p>
        </p:txBody>
      </p:sp>
      <p:pic>
        <p:nvPicPr>
          <p:cNvPr id="173" name="Shape 173"/>
          <p:cNvPicPr preferRelativeResize="0"/>
          <p:nvPr/>
        </p:nvPicPr>
        <p:blipFill>
          <a:blip r:embed="rId3">
            <a:alphaModFix/>
          </a:blip>
          <a:stretch>
            <a:fillRect/>
          </a:stretch>
        </p:blipFill>
        <p:spPr>
          <a:xfrm>
            <a:off x="3255954" y="866329"/>
            <a:ext cx="5171199" cy="39633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0" y="1275"/>
            <a:ext cx="2565299"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79" name="Shape 179"/>
          <p:cNvSpPr/>
          <p:nvPr/>
        </p:nvSpPr>
        <p:spPr>
          <a:xfrm>
            <a:off x="2565375" y="1275"/>
            <a:ext cx="2424299" cy="5143499"/>
          </a:xfrm>
          <a:prstGeom prst="rect">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180" name="Shape 180"/>
          <p:cNvSpPr/>
          <p:nvPr/>
        </p:nvSpPr>
        <p:spPr>
          <a:xfrm>
            <a:off x="171150" y="128350"/>
            <a:ext cx="8742000" cy="577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3600">
                <a:solidFill>
                  <a:schemeClr val="lt2"/>
                </a:solidFill>
                <a:latin typeface="Old Standard TT"/>
                <a:ea typeface="Old Standard TT"/>
                <a:cs typeface="Old Standard TT"/>
                <a:sym typeface="Old Standard TT"/>
              </a:rPr>
              <a:t>North Carolina - Statewide Trends</a:t>
            </a:r>
          </a:p>
        </p:txBody>
      </p:sp>
      <p:sp>
        <p:nvSpPr>
          <p:cNvPr id="181" name="Shape 181"/>
          <p:cNvSpPr txBox="1"/>
          <p:nvPr/>
        </p:nvSpPr>
        <p:spPr>
          <a:xfrm>
            <a:off x="233875" y="705550"/>
            <a:ext cx="7192799" cy="729600"/>
          </a:xfrm>
          <a:prstGeom prst="rect">
            <a:avLst/>
          </a:prstGeom>
          <a:noFill/>
          <a:ln>
            <a:noFill/>
          </a:ln>
        </p:spPr>
        <p:txBody>
          <a:bodyPr lIns="91425" tIns="91425" rIns="91425" bIns="91425" anchor="ctr" anchorCtr="0">
            <a:noAutofit/>
          </a:bodyPr>
          <a:lstStyle/>
          <a:p>
            <a:pPr lvl="0" rtl="0">
              <a:spcBef>
                <a:spcPts val="0"/>
              </a:spcBef>
              <a:buNone/>
            </a:pPr>
            <a:endParaRPr sz="3000">
              <a:latin typeface="Old Standard TT"/>
              <a:ea typeface="Old Standard TT"/>
              <a:cs typeface="Old Standard TT"/>
              <a:sym typeface="Old Standard TT"/>
            </a:endParaRPr>
          </a:p>
        </p:txBody>
      </p:sp>
      <p:sp>
        <p:nvSpPr>
          <p:cNvPr id="182" name="Shape 182"/>
          <p:cNvSpPr txBox="1">
            <a:spLocks noGrp="1"/>
          </p:cNvSpPr>
          <p:nvPr>
            <p:ph type="subTitle" idx="1"/>
          </p:nvPr>
        </p:nvSpPr>
        <p:spPr>
          <a:xfrm>
            <a:off x="0" y="1308600"/>
            <a:ext cx="2535000" cy="2782199"/>
          </a:xfrm>
          <a:prstGeom prst="rect">
            <a:avLst/>
          </a:prstGeom>
        </p:spPr>
        <p:txBody>
          <a:bodyPr lIns="91425" tIns="91425" rIns="91425" bIns="91425" anchor="t" anchorCtr="0">
            <a:noAutofit/>
          </a:bodyPr>
          <a:lstStyle/>
          <a:p>
            <a:pPr lvl="0" algn="l" rtl="0">
              <a:lnSpc>
                <a:spcPct val="150000"/>
              </a:lnSpc>
              <a:spcBef>
                <a:spcPts val="0"/>
              </a:spcBef>
              <a:buNone/>
            </a:pPr>
            <a:r>
              <a:rPr lang="en" sz="2400" i="1">
                <a:solidFill>
                  <a:srgbClr val="FFFFFF"/>
                </a:solidFill>
              </a:rPr>
              <a:t>Busiest time of day is 10:00 AM - 4:00 PM.</a:t>
            </a:r>
          </a:p>
        </p:txBody>
      </p:sp>
      <p:pic>
        <p:nvPicPr>
          <p:cNvPr id="183" name="Shape 183"/>
          <p:cNvPicPr preferRelativeResize="0"/>
          <p:nvPr/>
        </p:nvPicPr>
        <p:blipFill>
          <a:blip r:embed="rId3">
            <a:alphaModFix/>
          </a:blip>
          <a:stretch>
            <a:fillRect/>
          </a:stretch>
        </p:blipFill>
        <p:spPr>
          <a:xfrm>
            <a:off x="2914250" y="1308600"/>
            <a:ext cx="5998899" cy="3010517"/>
          </a:xfrm>
          <a:prstGeom prst="rect">
            <a:avLst/>
          </a:prstGeom>
          <a:noFill/>
          <a:ln>
            <a:noFill/>
          </a:ln>
        </p:spPr>
      </p:pic>
      <p:cxnSp>
        <p:nvCxnSpPr>
          <p:cNvPr id="184" name="Shape 184"/>
          <p:cNvCxnSpPr/>
          <p:nvPr/>
        </p:nvCxnSpPr>
        <p:spPr>
          <a:xfrm>
            <a:off x="5605300" y="2167850"/>
            <a:ext cx="12900" cy="1475099"/>
          </a:xfrm>
          <a:prstGeom prst="straightConnector1">
            <a:avLst/>
          </a:prstGeom>
          <a:noFill/>
          <a:ln w="38100" cap="flat" cmpd="sng">
            <a:solidFill>
              <a:srgbClr val="FF0000"/>
            </a:solidFill>
            <a:prstDash val="dash"/>
            <a:round/>
            <a:headEnd type="none" w="lg" len="lg"/>
            <a:tailEnd type="none" w="lg" len="lg"/>
          </a:ln>
        </p:spPr>
      </p:cxnSp>
      <p:cxnSp>
        <p:nvCxnSpPr>
          <p:cNvPr id="185" name="Shape 185"/>
          <p:cNvCxnSpPr/>
          <p:nvPr/>
        </p:nvCxnSpPr>
        <p:spPr>
          <a:xfrm>
            <a:off x="6963400" y="2167850"/>
            <a:ext cx="12900" cy="1475099"/>
          </a:xfrm>
          <a:prstGeom prst="straightConnector1">
            <a:avLst/>
          </a:prstGeom>
          <a:noFill/>
          <a:ln w="38100" cap="flat" cmpd="sng">
            <a:solidFill>
              <a:srgbClr val="FF0000"/>
            </a:solidFill>
            <a:prstDash val="dash"/>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Shape 190"/>
          <p:cNvGrpSpPr/>
          <p:nvPr/>
        </p:nvGrpSpPr>
        <p:grpSpPr>
          <a:xfrm>
            <a:off x="768874" y="351675"/>
            <a:ext cx="7734500" cy="4873249"/>
            <a:chOff x="1372574" y="287525"/>
            <a:chExt cx="7734500" cy="4873249"/>
          </a:xfrm>
        </p:grpSpPr>
        <p:grpSp>
          <p:nvGrpSpPr>
            <p:cNvPr id="191" name="Shape 191"/>
            <p:cNvGrpSpPr/>
            <p:nvPr/>
          </p:nvGrpSpPr>
          <p:grpSpPr>
            <a:xfrm>
              <a:off x="1372574" y="287525"/>
              <a:ext cx="7734500" cy="4873249"/>
              <a:chOff x="1372574" y="287525"/>
              <a:chExt cx="7734500" cy="4873249"/>
            </a:xfrm>
          </p:grpSpPr>
          <p:pic>
            <p:nvPicPr>
              <p:cNvPr id="192" name="Shape 192"/>
              <p:cNvPicPr preferRelativeResize="0"/>
              <p:nvPr/>
            </p:nvPicPr>
            <p:blipFill rotWithShape="1">
              <a:blip r:embed="rId3">
                <a:alphaModFix/>
              </a:blip>
              <a:srcRect l="13345" r="15817"/>
              <a:stretch/>
            </p:blipFill>
            <p:spPr>
              <a:xfrm>
                <a:off x="1372574" y="287525"/>
                <a:ext cx="6477476" cy="4873249"/>
              </a:xfrm>
              <a:prstGeom prst="rect">
                <a:avLst/>
              </a:prstGeom>
              <a:noFill/>
              <a:ln>
                <a:noFill/>
              </a:ln>
            </p:spPr>
          </p:pic>
          <p:pic>
            <p:nvPicPr>
              <p:cNvPr id="193" name="Shape 193"/>
              <p:cNvPicPr preferRelativeResize="0"/>
              <p:nvPr/>
            </p:nvPicPr>
            <p:blipFill>
              <a:blip r:embed="rId4">
                <a:alphaModFix/>
              </a:blip>
              <a:stretch>
                <a:fillRect/>
              </a:stretch>
            </p:blipFill>
            <p:spPr>
              <a:xfrm>
                <a:off x="5258975" y="1936975"/>
                <a:ext cx="3848100" cy="3009900"/>
              </a:xfrm>
              <a:prstGeom prst="rect">
                <a:avLst/>
              </a:prstGeom>
              <a:noFill/>
              <a:ln>
                <a:noFill/>
              </a:ln>
            </p:spPr>
          </p:pic>
          <p:sp>
            <p:nvSpPr>
              <p:cNvPr id="194" name="Shape 194"/>
              <p:cNvSpPr/>
              <p:nvPr/>
            </p:nvSpPr>
            <p:spPr>
              <a:xfrm>
                <a:off x="4117475" y="1436725"/>
                <a:ext cx="551699" cy="384899"/>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95" name="Shape 195"/>
            <p:cNvSpPr txBox="1"/>
            <p:nvPr/>
          </p:nvSpPr>
          <p:spPr>
            <a:xfrm>
              <a:off x="5284700" y="615775"/>
              <a:ext cx="3822299" cy="1218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i="1">
                  <a:latin typeface="Old Standard TT"/>
                  <a:ea typeface="Old Standard TT"/>
                  <a:cs typeface="Old Standard TT"/>
                  <a:sym typeface="Old Standard TT"/>
                </a:rPr>
                <a:t>At </a:t>
              </a:r>
              <a:r>
                <a:rPr lang="en" i="1" u="sng">
                  <a:solidFill>
                    <a:schemeClr val="hlink"/>
                  </a:solidFill>
                  <a:latin typeface="Old Standard TT"/>
                  <a:ea typeface="Old Standard TT"/>
                  <a:cs typeface="Old Standard TT"/>
                  <a:sym typeface="Old Standard TT"/>
                  <a:hlinkClick r:id="rId5"/>
                </a:rPr>
                <a:t>UNC-Charlotte’s Atkins Library</a:t>
              </a:r>
              <a:r>
                <a:rPr lang="en" i="1">
                  <a:latin typeface="Old Standard TT"/>
                  <a:ea typeface="Old Standard TT"/>
                  <a:cs typeface="Old Standard TT"/>
                  <a:sym typeface="Old Standard TT"/>
                </a:rPr>
                <a:t>, patrons wishing to chat live with a librarian after regular business hours are automatically directed to an NCknows pop-up chat window.</a:t>
              </a:r>
            </a:p>
          </p:txBody>
        </p:sp>
      </p:grpSp>
      <p:cxnSp>
        <p:nvCxnSpPr>
          <p:cNvPr id="196" name="Shape 196"/>
          <p:cNvCxnSpPr>
            <a:stCxn id="194" idx="3"/>
          </p:cNvCxnSpPr>
          <p:nvPr/>
        </p:nvCxnSpPr>
        <p:spPr>
          <a:xfrm>
            <a:off x="4065474" y="1693324"/>
            <a:ext cx="807900" cy="474600"/>
          </a:xfrm>
          <a:prstGeom prst="straightConnector1">
            <a:avLst/>
          </a:prstGeom>
          <a:noFill/>
          <a:ln w="38100" cap="flat" cmpd="sng">
            <a:solidFill>
              <a:srgbClr val="FF0000"/>
            </a:solidFill>
            <a:prstDash val="solid"/>
            <a:round/>
            <a:headEnd type="none" w="lg" len="lg"/>
            <a:tailEnd type="stealth" w="lg" len="lg"/>
          </a:ln>
        </p:spPr>
      </p:cxn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Shape 201"/>
          <p:cNvGrpSpPr/>
          <p:nvPr/>
        </p:nvGrpSpPr>
        <p:grpSpPr>
          <a:xfrm>
            <a:off x="379075" y="348225"/>
            <a:ext cx="8141298" cy="4631650"/>
            <a:chOff x="379075" y="348225"/>
            <a:chExt cx="8141298" cy="4631650"/>
          </a:xfrm>
        </p:grpSpPr>
        <p:pic>
          <p:nvPicPr>
            <p:cNvPr id="202" name="Shape 202"/>
            <p:cNvPicPr preferRelativeResize="0"/>
            <p:nvPr/>
          </p:nvPicPr>
          <p:blipFill rotWithShape="1">
            <a:blip r:embed="rId3">
              <a:alphaModFix/>
            </a:blip>
            <a:srcRect l="7638" t="11182" r="9152"/>
            <a:stretch/>
          </p:blipFill>
          <p:spPr>
            <a:xfrm>
              <a:off x="379075" y="348225"/>
              <a:ext cx="8141298" cy="4631650"/>
            </a:xfrm>
            <a:prstGeom prst="rect">
              <a:avLst/>
            </a:prstGeom>
            <a:noFill/>
            <a:ln>
              <a:noFill/>
            </a:ln>
          </p:spPr>
        </p:pic>
        <p:cxnSp>
          <p:nvCxnSpPr>
            <p:cNvPr id="203" name="Shape 203"/>
            <p:cNvCxnSpPr/>
            <p:nvPr/>
          </p:nvCxnSpPr>
          <p:spPr>
            <a:xfrm>
              <a:off x="2464850" y="4051425"/>
              <a:ext cx="337799" cy="282299"/>
            </a:xfrm>
            <a:prstGeom prst="straightConnector1">
              <a:avLst/>
            </a:prstGeom>
            <a:noFill/>
            <a:ln w="38100" cap="flat" cmpd="sng">
              <a:solidFill>
                <a:srgbClr val="FF0000"/>
              </a:solidFill>
              <a:prstDash val="solid"/>
              <a:round/>
              <a:headEnd type="none" w="lg" len="lg"/>
              <a:tailEnd type="stealth" w="lg" len="lg"/>
            </a:ln>
          </p:spPr>
        </p:cxnSp>
        <p:sp>
          <p:nvSpPr>
            <p:cNvPr id="204" name="Shape 204"/>
            <p:cNvSpPr/>
            <p:nvPr/>
          </p:nvSpPr>
          <p:spPr>
            <a:xfrm>
              <a:off x="1348075" y="3704625"/>
              <a:ext cx="1187999" cy="346799"/>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05" name="Shape 205"/>
          <p:cNvSpPr txBox="1"/>
          <p:nvPr/>
        </p:nvSpPr>
        <p:spPr>
          <a:xfrm>
            <a:off x="4844400" y="826525"/>
            <a:ext cx="4086300" cy="13436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endParaRPr sz="1800" i="1">
              <a:latin typeface="Old Standard TT"/>
              <a:ea typeface="Old Standard TT"/>
              <a:cs typeface="Old Standard TT"/>
              <a:sym typeface="Old Standard TT"/>
            </a:endParaRPr>
          </a:p>
          <a:p>
            <a:pPr rtl="0">
              <a:spcBef>
                <a:spcPts val="0"/>
              </a:spcBef>
              <a:buNone/>
            </a:pPr>
            <a:r>
              <a:rPr lang="en" sz="1800" i="1">
                <a:latin typeface="Old Standard TT"/>
                <a:ea typeface="Old Standard TT"/>
                <a:cs typeface="Old Standard TT"/>
                <a:sym typeface="Old Standard TT"/>
              </a:rPr>
              <a:t>At </a:t>
            </a:r>
            <a:r>
              <a:rPr lang="en" sz="1800" i="1" u="sng">
                <a:solidFill>
                  <a:schemeClr val="hlink"/>
                </a:solidFill>
                <a:latin typeface="Old Standard TT"/>
                <a:ea typeface="Old Standard TT"/>
                <a:cs typeface="Old Standard TT"/>
                <a:sym typeface="Old Standard TT"/>
                <a:hlinkClick r:id="rId4"/>
              </a:rPr>
              <a:t>Wake Tech Community College</a:t>
            </a:r>
            <a:r>
              <a:rPr lang="en" sz="1800" i="1">
                <a:latin typeface="Old Standard TT"/>
                <a:ea typeface="Old Standard TT"/>
                <a:cs typeface="Old Standard TT"/>
                <a:sym typeface="Old Standard TT"/>
              </a:rPr>
              <a:t>, Ask NCknows is available 24/7. </a:t>
            </a:r>
          </a:p>
          <a:p>
            <a:pPr lvl="0" rtl="0">
              <a:spcBef>
                <a:spcPts val="0"/>
              </a:spcBef>
              <a:buNone/>
            </a:pPr>
            <a:endParaRPr sz="1800" i="1">
              <a:latin typeface="Old Standard TT"/>
              <a:ea typeface="Old Standard TT"/>
              <a:cs typeface="Old Standard TT"/>
              <a:sym typeface="Old Standard TT"/>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p:nvPr/>
        </p:nvSpPr>
        <p:spPr>
          <a:xfrm>
            <a:off x="5070725" y="555825"/>
            <a:ext cx="3777299" cy="39360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 name="Shape 63"/>
          <p:cNvSpPr txBox="1">
            <a:spLocks noGrp="1"/>
          </p:cNvSpPr>
          <p:nvPr>
            <p:ph type="title"/>
          </p:nvPr>
        </p:nvSpPr>
        <p:spPr>
          <a:xfrm>
            <a:off x="0" y="495600"/>
            <a:ext cx="4553399" cy="688799"/>
          </a:xfrm>
          <a:prstGeom prst="rect">
            <a:avLst/>
          </a:prstGeom>
        </p:spPr>
        <p:txBody>
          <a:bodyPr lIns="91425" tIns="91425" rIns="91425" bIns="91425" anchor="b" anchorCtr="0">
            <a:noAutofit/>
          </a:bodyPr>
          <a:lstStyle/>
          <a:p>
            <a:pPr lvl="0" rtl="0">
              <a:spcBef>
                <a:spcPts val="0"/>
              </a:spcBef>
              <a:buNone/>
            </a:pPr>
            <a:r>
              <a:rPr lang="en"/>
              <a:t>Project Overview</a:t>
            </a:r>
          </a:p>
        </p:txBody>
      </p:sp>
      <p:sp>
        <p:nvSpPr>
          <p:cNvPr id="64" name="Shape 64"/>
          <p:cNvSpPr txBox="1">
            <a:spLocks noGrp="1"/>
          </p:cNvSpPr>
          <p:nvPr>
            <p:ph type="subTitle" idx="1"/>
          </p:nvPr>
        </p:nvSpPr>
        <p:spPr>
          <a:xfrm>
            <a:off x="0" y="1397325"/>
            <a:ext cx="4553399" cy="3246899"/>
          </a:xfrm>
          <a:prstGeom prst="rect">
            <a:avLst/>
          </a:prstGeom>
        </p:spPr>
        <p:txBody>
          <a:bodyPr lIns="91425" tIns="91425" rIns="91425" bIns="91425" anchor="t" anchorCtr="0">
            <a:noAutofit/>
          </a:bodyPr>
          <a:lstStyle/>
          <a:p>
            <a:pPr marL="457200" lvl="0" indent="-342900" algn="l" rtl="0">
              <a:spcBef>
                <a:spcPts val="0"/>
              </a:spcBef>
              <a:buSzPct val="100000"/>
              <a:buChar char="●"/>
            </a:pPr>
            <a:r>
              <a:rPr lang="en" sz="1800" dirty="0"/>
              <a:t>Five-month study funded by the State Library of North Carolina in 2014</a:t>
            </a:r>
          </a:p>
          <a:p>
            <a:pPr lvl="0" algn="l" rtl="0">
              <a:spcBef>
                <a:spcPts val="0"/>
              </a:spcBef>
              <a:buNone/>
            </a:pPr>
            <a:endParaRPr sz="1800" dirty="0"/>
          </a:p>
          <a:p>
            <a:pPr marL="457200" lvl="0" indent="-342900" algn="l" rtl="0">
              <a:spcBef>
                <a:spcPts val="0"/>
              </a:spcBef>
              <a:buSzPct val="100000"/>
              <a:buChar char="●"/>
            </a:pPr>
            <a:r>
              <a:rPr lang="en" sz="1800" dirty="0"/>
              <a:t>Two Guiding Goals</a:t>
            </a:r>
            <a:r>
              <a:rPr lang="en" sz="1800" dirty="0" smtClean="0"/>
              <a:t>:</a:t>
            </a:r>
            <a:endParaRPr sz="1800" dirty="0"/>
          </a:p>
          <a:p>
            <a:pPr marL="914400" lvl="0" indent="-342900" algn="l">
              <a:spcBef>
                <a:spcPts val="600"/>
              </a:spcBef>
              <a:spcAft>
                <a:spcPts val="600"/>
              </a:spcAft>
              <a:buAutoNum type="arabicPeriod"/>
            </a:pPr>
            <a:r>
              <a:rPr lang="en" sz="1800" dirty="0"/>
              <a:t>Identify &amp; evaluate other </a:t>
            </a:r>
            <a:r>
              <a:rPr lang="en" sz="1800" dirty="0" smtClean="0"/>
              <a:t>statewide </a:t>
            </a:r>
            <a:r>
              <a:rPr lang="en" sz="1800" dirty="0"/>
              <a:t>reference </a:t>
            </a:r>
            <a:r>
              <a:rPr lang="en" sz="1800" dirty="0"/>
              <a:t>service models </a:t>
            </a:r>
            <a:endParaRPr lang="en" sz="1800" dirty="0"/>
          </a:p>
          <a:p>
            <a:pPr marL="914400" lvl="0" indent="-342900" algn="l" rtl="0">
              <a:spcBef>
                <a:spcPts val="600"/>
              </a:spcBef>
              <a:spcAft>
                <a:spcPts val="600"/>
              </a:spcAft>
              <a:buSzPct val="100000"/>
              <a:buAutoNum type="arabicPeriod"/>
            </a:pPr>
            <a:r>
              <a:rPr lang="en" sz="1800" dirty="0"/>
              <a:t>Provide </a:t>
            </a:r>
            <a:r>
              <a:rPr lang="en" sz="1800" dirty="0" smtClean="0"/>
              <a:t>recommendations to the State Library </a:t>
            </a:r>
            <a:r>
              <a:rPr lang="en" sz="1800" dirty="0"/>
              <a:t>for future </a:t>
            </a:r>
            <a:r>
              <a:rPr lang="en" sz="1800" dirty="0" smtClean="0"/>
              <a:t>operation of its statewide reference service - </a:t>
            </a:r>
            <a:r>
              <a:rPr lang="en" sz="1800" dirty="0"/>
              <a:t>NCKnows.</a:t>
            </a:r>
          </a:p>
        </p:txBody>
      </p:sp>
      <p:pic>
        <p:nvPicPr>
          <p:cNvPr id="65" name="Shape 65"/>
          <p:cNvPicPr preferRelativeResize="0"/>
          <p:nvPr/>
        </p:nvPicPr>
        <p:blipFill>
          <a:blip r:embed="rId3">
            <a:alphaModFix/>
          </a:blip>
          <a:stretch>
            <a:fillRect/>
          </a:stretch>
        </p:blipFill>
        <p:spPr>
          <a:xfrm>
            <a:off x="5292500" y="1184387"/>
            <a:ext cx="3333750" cy="1114425"/>
          </a:xfrm>
          <a:prstGeom prst="rect">
            <a:avLst/>
          </a:prstGeom>
          <a:noFill/>
          <a:ln>
            <a:noFill/>
          </a:ln>
        </p:spPr>
      </p:pic>
      <p:pic>
        <p:nvPicPr>
          <p:cNvPr id="66" name="Shape 66"/>
          <p:cNvPicPr preferRelativeResize="0"/>
          <p:nvPr/>
        </p:nvPicPr>
        <p:blipFill>
          <a:blip r:embed="rId4">
            <a:alphaModFix/>
          </a:blip>
          <a:stretch>
            <a:fillRect/>
          </a:stretch>
        </p:blipFill>
        <p:spPr>
          <a:xfrm>
            <a:off x="5070725" y="2922161"/>
            <a:ext cx="3777299" cy="58693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2" end="2"/>
                                            </p:txEl>
                                          </p:spTgt>
                                        </p:tgtEl>
                                        <p:attrNameLst>
                                          <p:attrName>style.visibility</p:attrName>
                                        </p:attrNameLst>
                                      </p:cBhvr>
                                      <p:to>
                                        <p:strVal val="visible"/>
                                      </p:to>
                                    </p:set>
                                    <p:animEffect transition="in" filter="fade">
                                      <p:cBhvr>
                                        <p:cTn id="12" dur="500"/>
                                        <p:tgtEl>
                                          <p:spTgt spid="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3" end="3"/>
                                            </p:txEl>
                                          </p:spTgt>
                                        </p:tgtEl>
                                        <p:attrNameLst>
                                          <p:attrName>style.visibility</p:attrName>
                                        </p:attrNameLst>
                                      </p:cBhvr>
                                      <p:to>
                                        <p:strVal val="visible"/>
                                      </p:to>
                                    </p:set>
                                    <p:animEffect transition="in" filter="fade">
                                      <p:cBhvr>
                                        <p:cTn id="17" dur="500"/>
                                        <p:tgtEl>
                                          <p:spTgt spid="6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xEl>
                                              <p:pRg st="4" end="4"/>
                                            </p:txEl>
                                          </p:spTgt>
                                        </p:tgtEl>
                                        <p:attrNameLst>
                                          <p:attrName>style.visibility</p:attrName>
                                        </p:attrNameLst>
                                      </p:cBhvr>
                                      <p:to>
                                        <p:strVal val="visible"/>
                                      </p:to>
                                    </p:set>
                                    <p:animEffect transition="in" filter="fade">
                                      <p:cBhvr>
                                        <p:cTn id="22" dur="5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p:nvPr/>
        </p:nvSpPr>
        <p:spPr>
          <a:xfrm>
            <a:off x="2565225" y="0"/>
            <a:ext cx="6578699" cy="795300"/>
          </a:xfrm>
          <a:prstGeom prst="rect">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211" name="Shape 211"/>
          <p:cNvSpPr/>
          <p:nvPr/>
        </p:nvSpPr>
        <p:spPr>
          <a:xfrm>
            <a:off x="0" y="1275"/>
            <a:ext cx="2565299"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212" name="Shape 212"/>
          <p:cNvSpPr/>
          <p:nvPr/>
        </p:nvSpPr>
        <p:spPr>
          <a:xfrm>
            <a:off x="2565375" y="782575"/>
            <a:ext cx="6578699" cy="4362300"/>
          </a:xfrm>
          <a:prstGeom prst="rect">
            <a:avLst/>
          </a:prstGeom>
          <a:solidFill>
            <a:srgbClr val="000000"/>
          </a:solidFill>
          <a:ln>
            <a:noFill/>
          </a:ln>
        </p:spPr>
        <p:txBody>
          <a:bodyPr lIns="91425" tIns="91425" rIns="91425" bIns="91425" anchor="ctr" anchorCtr="0">
            <a:noAutofit/>
          </a:bodyPr>
          <a:lstStyle/>
          <a:p>
            <a:pPr lvl="0" rtl="0">
              <a:lnSpc>
                <a:spcPct val="115000"/>
              </a:lnSpc>
              <a:spcBef>
                <a:spcPts val="0"/>
              </a:spcBef>
              <a:spcAft>
                <a:spcPts val="0"/>
              </a:spcAft>
              <a:buNone/>
            </a:pPr>
            <a:endParaRPr sz="1800" dirty="0">
              <a:solidFill>
                <a:srgbClr val="FFFFFF"/>
              </a:solidFill>
              <a:latin typeface="Old Standard TT"/>
              <a:ea typeface="Old Standard TT"/>
              <a:cs typeface="Old Standard TT"/>
              <a:sym typeface="Old Standard TT"/>
            </a:endParaRPr>
          </a:p>
          <a:p>
            <a:pPr marL="457200" lvl="0" indent="-342900" rtl="0">
              <a:lnSpc>
                <a:spcPct val="115000"/>
              </a:lnSpc>
              <a:spcBef>
                <a:spcPts val="0"/>
              </a:spcBef>
              <a:spcAft>
                <a:spcPts val="1000"/>
              </a:spcAft>
              <a:buClr>
                <a:srgbClr val="FFFFFF"/>
              </a:buClr>
              <a:buSzPct val="100000"/>
              <a:buFont typeface="Old Standard TT"/>
              <a:buChar char="●"/>
            </a:pPr>
            <a:r>
              <a:rPr lang="en" sz="1800" dirty="0">
                <a:solidFill>
                  <a:srgbClr val="FFFFFF"/>
                </a:solidFill>
                <a:latin typeface="Old Standard TT"/>
                <a:ea typeface="Old Standard TT"/>
                <a:cs typeface="Old Standard TT"/>
                <a:sym typeface="Old Standard TT"/>
              </a:rPr>
              <a:t>NCknows is a valued service by users, librarians, and library administration.</a:t>
            </a:r>
          </a:p>
          <a:p>
            <a:pPr marL="457200" lvl="0" indent="-342900" rtl="0">
              <a:lnSpc>
                <a:spcPct val="115000"/>
              </a:lnSpc>
              <a:spcBef>
                <a:spcPts val="0"/>
              </a:spcBef>
              <a:spcAft>
                <a:spcPts val="1000"/>
              </a:spcAft>
              <a:buClr>
                <a:srgbClr val="FFFFFF"/>
              </a:buClr>
              <a:buSzPct val="100000"/>
              <a:buFont typeface="Old Standard TT"/>
              <a:buChar char="●"/>
            </a:pPr>
            <a:r>
              <a:rPr lang="en" sz="1800" dirty="0">
                <a:solidFill>
                  <a:srgbClr val="FFFFFF"/>
                </a:solidFill>
                <a:latin typeface="Old Standard TT"/>
                <a:ea typeface="Old Standard TT"/>
                <a:cs typeface="Old Standard TT"/>
                <a:sym typeface="Old Standard TT"/>
              </a:rPr>
              <a:t>NCknows has high return-on-investment and social-value.</a:t>
            </a:r>
          </a:p>
          <a:p>
            <a:pPr marL="457200" lvl="0" indent="-342900" rtl="0">
              <a:lnSpc>
                <a:spcPct val="115000"/>
              </a:lnSpc>
              <a:spcBef>
                <a:spcPts val="0"/>
              </a:spcBef>
              <a:spcAft>
                <a:spcPts val="1000"/>
              </a:spcAft>
              <a:buClr>
                <a:srgbClr val="FFFFFF"/>
              </a:buClr>
              <a:buSzPct val="100000"/>
              <a:buFont typeface="Old Standard TT"/>
              <a:buChar char="●"/>
            </a:pPr>
            <a:r>
              <a:rPr lang="en" sz="1800" dirty="0">
                <a:solidFill>
                  <a:srgbClr val="FFFFFF"/>
                </a:solidFill>
                <a:latin typeface="Old Standard TT"/>
                <a:ea typeface="Old Standard TT"/>
                <a:cs typeface="Old Standard TT"/>
                <a:sym typeface="Old Standard TT"/>
              </a:rPr>
              <a:t>North Carolina libraries have expressed a commitment to collaborate and partner with another to help provide a mutually beneficial service that will enable all libraries to provide 24/7 virtual reference services for their patrons.</a:t>
            </a:r>
          </a:p>
          <a:p>
            <a:pPr marL="457200" lvl="0" indent="-342900" rtl="0">
              <a:lnSpc>
                <a:spcPct val="115000"/>
              </a:lnSpc>
              <a:spcBef>
                <a:spcPts val="0"/>
              </a:spcBef>
              <a:spcAft>
                <a:spcPts val="1000"/>
              </a:spcAft>
              <a:buClr>
                <a:srgbClr val="FFFFFF"/>
              </a:buClr>
              <a:buSzPct val="100000"/>
              <a:buFont typeface="Old Standard TT"/>
              <a:buChar char="●"/>
            </a:pPr>
            <a:r>
              <a:rPr lang="en" sz="1800" dirty="0">
                <a:solidFill>
                  <a:srgbClr val="FFFFFF"/>
                </a:solidFill>
                <a:latin typeface="Old Standard TT"/>
                <a:ea typeface="Old Standard TT"/>
                <a:cs typeface="Old Standard TT"/>
                <a:sym typeface="Old Standard TT"/>
              </a:rPr>
              <a:t>Of the 158 libraries that use NCknows, a small number of academic and public libraries represent the majority of all transactions.</a:t>
            </a:r>
          </a:p>
          <a:p>
            <a:pPr marL="457200" lvl="0" indent="-342900" rtl="0">
              <a:lnSpc>
                <a:spcPct val="115000"/>
              </a:lnSpc>
              <a:spcBef>
                <a:spcPts val="0"/>
              </a:spcBef>
              <a:spcAft>
                <a:spcPts val="300"/>
              </a:spcAft>
              <a:buClr>
                <a:srgbClr val="FFFFFF"/>
              </a:buClr>
              <a:buSzPct val="100000"/>
              <a:buFont typeface="Old Standard TT"/>
              <a:buChar char="●"/>
            </a:pPr>
            <a:r>
              <a:rPr lang="en" sz="1800" dirty="0">
                <a:solidFill>
                  <a:srgbClr val="FFFFFF"/>
                </a:solidFill>
                <a:latin typeface="Old Standard TT"/>
                <a:ea typeface="Old Standard TT"/>
                <a:cs typeface="Old Standard TT"/>
                <a:sym typeface="Old Standard TT"/>
              </a:rPr>
              <a:t>Business hours during the business week are show time.</a:t>
            </a:r>
          </a:p>
          <a:p>
            <a:pPr lvl="0" rtl="0">
              <a:lnSpc>
                <a:spcPct val="115000"/>
              </a:lnSpc>
              <a:spcBef>
                <a:spcPts val="0"/>
              </a:spcBef>
              <a:spcAft>
                <a:spcPts val="300"/>
              </a:spcAft>
              <a:buNone/>
            </a:pPr>
            <a:endParaRPr sz="1800" dirty="0">
              <a:solidFill>
                <a:srgbClr val="FFFFFF"/>
              </a:solidFill>
              <a:latin typeface="Old Standard TT"/>
              <a:ea typeface="Old Standard TT"/>
              <a:cs typeface="Old Standard TT"/>
              <a:sym typeface="Old Standard TT"/>
            </a:endParaRPr>
          </a:p>
        </p:txBody>
      </p:sp>
      <p:sp>
        <p:nvSpPr>
          <p:cNvPr id="213" name="Shape 213"/>
          <p:cNvSpPr/>
          <p:nvPr/>
        </p:nvSpPr>
        <p:spPr>
          <a:xfrm>
            <a:off x="171150" y="128350"/>
            <a:ext cx="8742000" cy="577199"/>
          </a:xfrm>
          <a:prstGeom prst="rect">
            <a:avLst/>
          </a:prstGeom>
          <a:solidFill>
            <a:schemeClr val="lt2"/>
          </a:solidFill>
          <a:ln>
            <a:noFill/>
          </a:ln>
        </p:spPr>
        <p:txBody>
          <a:bodyPr lIns="91425" tIns="91425" rIns="91425" bIns="91425" anchor="ctr" anchorCtr="0">
            <a:noAutofit/>
          </a:bodyPr>
          <a:lstStyle/>
          <a:p>
            <a:pPr lvl="0" rtl="0">
              <a:spcBef>
                <a:spcPts val="0"/>
              </a:spcBef>
              <a:buNone/>
            </a:pPr>
            <a:r>
              <a:rPr lang="en" sz="3600">
                <a:solidFill>
                  <a:srgbClr val="FFFFFF"/>
                </a:solidFill>
                <a:latin typeface="Old Standard TT"/>
                <a:ea typeface="Old Standard TT"/>
                <a:cs typeface="Old Standard TT"/>
                <a:sym typeface="Old Standard TT"/>
              </a:rPr>
              <a:t>Key Findings - Goal 2</a:t>
            </a:r>
          </a:p>
        </p:txBody>
      </p:sp>
      <p:sp>
        <p:nvSpPr>
          <p:cNvPr id="214" name="Shape 214"/>
          <p:cNvSpPr txBox="1">
            <a:spLocks noGrp="1"/>
          </p:cNvSpPr>
          <p:nvPr>
            <p:ph type="subTitle" idx="1"/>
          </p:nvPr>
        </p:nvSpPr>
        <p:spPr>
          <a:xfrm>
            <a:off x="110550" y="1308600"/>
            <a:ext cx="2424299" cy="3488699"/>
          </a:xfrm>
          <a:prstGeom prst="rect">
            <a:avLst/>
          </a:prstGeom>
        </p:spPr>
        <p:txBody>
          <a:bodyPr lIns="91425" tIns="91425" rIns="91425" bIns="91425" anchor="t" anchorCtr="0">
            <a:noAutofit/>
          </a:bodyPr>
          <a:lstStyle/>
          <a:p>
            <a:pPr lvl="0" algn="l" rtl="0">
              <a:lnSpc>
                <a:spcPct val="150000"/>
              </a:lnSpc>
              <a:spcBef>
                <a:spcPts val="0"/>
              </a:spcBef>
              <a:buNone/>
            </a:pPr>
            <a:r>
              <a:rPr lang="en" i="1">
                <a:solidFill>
                  <a:schemeClr val="dk2"/>
                </a:solidFill>
              </a:rPr>
              <a:t>Goal 2: Provide recommendations for future operation of NCKnows.</a:t>
            </a:r>
          </a:p>
          <a:p>
            <a:pPr lvl="0" algn="l" rtl="0">
              <a:lnSpc>
                <a:spcPct val="150000"/>
              </a:lnSpc>
              <a:spcBef>
                <a:spcPts val="0"/>
              </a:spcBef>
              <a:buNone/>
            </a:pPr>
            <a:endParaRPr i="1">
              <a:solidFill>
                <a:schemeClr val="dk2"/>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xEl>
                                              <p:pRg st="1" end="1"/>
                                            </p:txEl>
                                          </p:spTgt>
                                        </p:tgtEl>
                                        <p:attrNameLst>
                                          <p:attrName>style.visibility</p:attrName>
                                        </p:attrNameLst>
                                      </p:cBhvr>
                                      <p:to>
                                        <p:strVal val="visible"/>
                                      </p:to>
                                    </p:set>
                                    <p:animEffect transition="in" filter="fade">
                                      <p:cBhvr>
                                        <p:cTn id="7" dur="500"/>
                                        <p:tgtEl>
                                          <p:spTgt spid="2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xEl>
                                              <p:pRg st="2" end="2"/>
                                            </p:txEl>
                                          </p:spTgt>
                                        </p:tgtEl>
                                        <p:attrNameLst>
                                          <p:attrName>style.visibility</p:attrName>
                                        </p:attrNameLst>
                                      </p:cBhvr>
                                      <p:to>
                                        <p:strVal val="visible"/>
                                      </p:to>
                                    </p:set>
                                    <p:animEffect transition="in" filter="fade">
                                      <p:cBhvr>
                                        <p:cTn id="12" dur="500"/>
                                        <p:tgtEl>
                                          <p:spTgt spid="2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xEl>
                                              <p:pRg st="3" end="3"/>
                                            </p:txEl>
                                          </p:spTgt>
                                        </p:tgtEl>
                                        <p:attrNameLst>
                                          <p:attrName>style.visibility</p:attrName>
                                        </p:attrNameLst>
                                      </p:cBhvr>
                                      <p:to>
                                        <p:strVal val="visible"/>
                                      </p:to>
                                    </p:set>
                                    <p:animEffect transition="in" filter="fade">
                                      <p:cBhvr>
                                        <p:cTn id="17" dur="500"/>
                                        <p:tgtEl>
                                          <p:spTgt spid="2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2">
                                            <p:txEl>
                                              <p:pRg st="4" end="4"/>
                                            </p:txEl>
                                          </p:spTgt>
                                        </p:tgtEl>
                                        <p:attrNameLst>
                                          <p:attrName>style.visibility</p:attrName>
                                        </p:attrNameLst>
                                      </p:cBhvr>
                                      <p:to>
                                        <p:strVal val="visible"/>
                                      </p:to>
                                    </p:set>
                                    <p:animEffect transition="in" filter="fade">
                                      <p:cBhvr>
                                        <p:cTn id="22" dur="500"/>
                                        <p:tgtEl>
                                          <p:spTgt spid="2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2">
                                            <p:txEl>
                                              <p:pRg st="5" end="5"/>
                                            </p:txEl>
                                          </p:spTgt>
                                        </p:tgtEl>
                                        <p:attrNameLst>
                                          <p:attrName>style.visibility</p:attrName>
                                        </p:attrNameLst>
                                      </p:cBhvr>
                                      <p:to>
                                        <p:strVal val="visible"/>
                                      </p:to>
                                    </p:set>
                                    <p:animEffect transition="in" filter="fade">
                                      <p:cBhvr>
                                        <p:cTn id="27" dur="500"/>
                                        <p:tgtEl>
                                          <p:spTgt spid="2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19" name="Shape 219"/>
          <p:cNvGraphicFramePr/>
          <p:nvPr>
            <p:extLst>
              <p:ext uri="{D42A27DB-BD31-4B8C-83A1-F6EECF244321}">
                <p14:modId xmlns:p14="http://schemas.microsoft.com/office/powerpoint/2010/main" val="3556779808"/>
              </p:ext>
            </p:extLst>
          </p:nvPr>
        </p:nvGraphicFramePr>
        <p:xfrm>
          <a:off x="163775" y="817275"/>
          <a:ext cx="8810150" cy="4186368"/>
        </p:xfrm>
        <a:graphic>
          <a:graphicData uri="http://schemas.openxmlformats.org/drawingml/2006/table">
            <a:tbl>
              <a:tblPr>
                <a:noFill/>
                <a:tableStyleId>{1AD6343A-A460-4375-A841-3713B28488D2}</a:tableStyleId>
              </a:tblPr>
              <a:tblGrid>
                <a:gridCol w="4266050"/>
                <a:gridCol w="4544100"/>
              </a:tblGrid>
              <a:tr h="381000">
                <a:tc>
                  <a:txBody>
                    <a:bodyPr/>
                    <a:lstStyle/>
                    <a:p>
                      <a:pPr marL="0" lvl="0" indent="0" algn="ctr" rtl="0">
                        <a:lnSpc>
                          <a:spcPct val="115000"/>
                        </a:lnSpc>
                        <a:spcBef>
                          <a:spcPts val="0"/>
                        </a:spcBef>
                        <a:buClr>
                          <a:schemeClr val="dk1"/>
                        </a:buClr>
                        <a:buSzPct val="61111"/>
                        <a:buFont typeface="Arial"/>
                        <a:buNone/>
                      </a:pPr>
                      <a:r>
                        <a:rPr lang="en" sz="1800" b="1" dirty="0">
                          <a:solidFill>
                            <a:schemeClr val="dk1"/>
                          </a:solidFill>
                          <a:latin typeface="Old Standard TT"/>
                          <a:ea typeface="Old Standard TT"/>
                          <a:cs typeface="Old Standard TT"/>
                          <a:sym typeface="Old Standard TT"/>
                        </a:rPr>
                        <a:t>Strengths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Valued service by Stakeholders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High ROI</a:t>
                      </a:r>
                    </a:p>
                    <a:p>
                      <a:pPr marL="457200" lvl="0" indent="-228600" rtl="0">
                        <a:lnSpc>
                          <a:spcPct val="115000"/>
                        </a:lnSpc>
                        <a:spcBef>
                          <a:spcPts val="0"/>
                        </a:spcBef>
                        <a:buClr>
                          <a:schemeClr val="dk1"/>
                        </a:buClr>
                        <a:buFont typeface="Old Standard TT"/>
                        <a:buChar char="●"/>
                      </a:pPr>
                      <a:r>
                        <a:rPr lang="en" dirty="0" smtClean="0">
                          <a:solidFill>
                            <a:schemeClr val="dk1"/>
                          </a:solidFill>
                          <a:latin typeface="Old Standard TT"/>
                          <a:ea typeface="Old Standard TT"/>
                          <a:cs typeface="Old Standard TT"/>
                          <a:sym typeface="Old Standard TT"/>
                        </a:rPr>
                        <a:t>12 </a:t>
                      </a:r>
                      <a:r>
                        <a:rPr lang="en" dirty="0">
                          <a:solidFill>
                            <a:schemeClr val="dk1"/>
                          </a:solidFill>
                          <a:latin typeface="Old Standard TT"/>
                          <a:ea typeface="Old Standard TT"/>
                          <a:cs typeface="Old Standard TT"/>
                          <a:sym typeface="Old Standard TT"/>
                        </a:rPr>
                        <a:t>years of continued service</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Strong usage from participating libraries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High number of transactions based on national comparisons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Strong core and tradition of volunteer service</a:t>
                      </a:r>
                    </a:p>
                  </a:txBody>
                  <a:tcPr marL="91425" marR="91425" marT="91425" marB="91425">
                    <a:lnR w="9525" cap="flat" cmpd="sng">
                      <a:solidFill>
                        <a:schemeClr val="accent6">
                          <a:alpha val="0"/>
                        </a:schemeClr>
                      </a:solidFill>
                      <a:prstDash val="solid"/>
                      <a:round/>
                      <a:headEnd type="none" w="med" len="med"/>
                      <a:tailEnd type="none" w="med" len="med"/>
                    </a:lnR>
                    <a:solidFill>
                      <a:schemeClr val="accent4"/>
                    </a:solidFill>
                  </a:tcPr>
                </a:tc>
                <a:tc>
                  <a:txBody>
                    <a:bodyPr/>
                    <a:lstStyle/>
                    <a:p>
                      <a:pPr marL="1384300" lvl="0" indent="0" rtl="0">
                        <a:lnSpc>
                          <a:spcPct val="115000"/>
                        </a:lnSpc>
                        <a:spcBef>
                          <a:spcPts val="0"/>
                        </a:spcBef>
                        <a:buClr>
                          <a:schemeClr val="dk1"/>
                        </a:buClr>
                        <a:buSzPct val="61111"/>
                        <a:buFont typeface="Arial"/>
                        <a:buNone/>
                      </a:pPr>
                      <a:r>
                        <a:rPr lang="en" sz="1800" b="1" dirty="0">
                          <a:solidFill>
                            <a:schemeClr val="dk1"/>
                          </a:solidFill>
                          <a:latin typeface="Old Standard TT"/>
                          <a:ea typeface="Old Standard TT"/>
                          <a:cs typeface="Old Standard TT"/>
                          <a:sym typeface="Old Standard TT"/>
                        </a:rPr>
                        <a:t>Opportunities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Increased cooperation among libraries to help create new funding model and partnership</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Increased marketing and outreach</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Increased usage and support for patrons state-wide</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Provide increased suite of services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Increased quality and consistency of support</a:t>
                      </a:r>
                    </a:p>
                  </a:txBody>
                  <a:tcPr marL="91425" marR="91425" marT="91425" marB="91425">
                    <a:lnL w="9525" cap="flat" cmpd="sng">
                      <a:solidFill>
                        <a:schemeClr val="accent6">
                          <a:alpha val="0"/>
                        </a:schemeClr>
                      </a:solidFill>
                      <a:prstDash val="solid"/>
                      <a:round/>
                      <a:headEnd type="none" w="med" len="med"/>
                      <a:tailEnd type="none" w="med" len="med"/>
                    </a:lnL>
                    <a:lnR w="9525" cap="flat" cmpd="sng">
                      <a:solidFill>
                        <a:schemeClr val="accent6">
                          <a:alpha val="0"/>
                        </a:schemeClr>
                      </a:solidFill>
                      <a:prstDash val="solid"/>
                      <a:round/>
                      <a:headEnd type="none" w="med" len="med"/>
                      <a:tailEnd type="none" w="med" len="med"/>
                    </a:lnR>
                    <a:lnT w="9525" cap="flat" cmpd="sng">
                      <a:solidFill>
                        <a:schemeClr val="accent6">
                          <a:alpha val="0"/>
                        </a:schemeClr>
                      </a:solidFill>
                      <a:prstDash val="solid"/>
                      <a:round/>
                      <a:headEnd type="none" w="med" len="med"/>
                      <a:tailEnd type="none" w="med" len="med"/>
                    </a:lnT>
                    <a:lnB w="9525" cap="flat" cmpd="sng">
                      <a:solidFill>
                        <a:schemeClr val="accent6">
                          <a:alpha val="0"/>
                        </a:schemeClr>
                      </a:solidFill>
                      <a:prstDash val="solid"/>
                      <a:round/>
                      <a:headEnd type="none" w="med" len="med"/>
                      <a:tailEnd type="none" w="med" len="med"/>
                    </a:lnB>
                    <a:solidFill>
                      <a:srgbClr val="E5B8B7"/>
                    </a:solidFill>
                  </a:tcPr>
                </a:tc>
              </a:tr>
              <a:tr h="381000">
                <a:tc>
                  <a:txBody>
                    <a:bodyPr/>
                    <a:lstStyle/>
                    <a:p>
                      <a:pPr marL="1384300" lvl="0" indent="0" rtl="0">
                        <a:lnSpc>
                          <a:spcPct val="115000"/>
                        </a:lnSpc>
                        <a:spcBef>
                          <a:spcPts val="0"/>
                        </a:spcBef>
                        <a:buClr>
                          <a:schemeClr val="dk1"/>
                        </a:buClr>
                        <a:buSzPct val="61111"/>
                        <a:buFont typeface="Arial"/>
                        <a:buNone/>
                      </a:pPr>
                      <a:r>
                        <a:rPr lang="en" sz="1800" b="1" dirty="0">
                          <a:solidFill>
                            <a:schemeClr val="dk1"/>
                          </a:solidFill>
                          <a:latin typeface="Old Standard TT"/>
                          <a:ea typeface="Old Standard TT"/>
                          <a:cs typeface="Old Standard TT"/>
                          <a:sym typeface="Old Standard TT"/>
                        </a:rPr>
                        <a:t>Weaknesses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Marketing</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Tension between local support demands and cooperative, state-wide service</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Information sharing between libraries and specific library-specific policies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Consistent funding and staffing</a:t>
                      </a:r>
                    </a:p>
                  </a:txBody>
                  <a:tcPr marL="91425" marR="91425" marT="91425" marB="91425">
                    <a:solidFill>
                      <a:srgbClr val="E5B8B7"/>
                    </a:solidFill>
                  </a:tcPr>
                </a:tc>
                <a:tc>
                  <a:txBody>
                    <a:bodyPr/>
                    <a:lstStyle/>
                    <a:p>
                      <a:pPr marL="12700" lvl="0" indent="0" algn="ctr" rtl="0">
                        <a:lnSpc>
                          <a:spcPct val="115000"/>
                        </a:lnSpc>
                        <a:spcBef>
                          <a:spcPts val="0"/>
                        </a:spcBef>
                        <a:buClr>
                          <a:schemeClr val="dk1"/>
                        </a:buClr>
                        <a:buSzPct val="61111"/>
                        <a:buFont typeface="Arial"/>
                        <a:buNone/>
                      </a:pPr>
                      <a:r>
                        <a:rPr lang="en" sz="1800" b="1" dirty="0">
                          <a:solidFill>
                            <a:schemeClr val="dk1"/>
                          </a:solidFill>
                          <a:latin typeface="Old Standard TT"/>
                          <a:ea typeface="Old Standard TT"/>
                          <a:cs typeface="Old Standard TT"/>
                          <a:sym typeface="Old Standard TT"/>
                        </a:rPr>
                        <a:t>Threats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Reduction of LSTA funding</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Reduction of hours of support</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Increased cost for participating libraries</a:t>
                      </a:r>
                    </a:p>
                    <a:p>
                      <a:pPr marL="457200" lvl="0" indent="-228600" rtl="0">
                        <a:lnSpc>
                          <a:spcPct val="115000"/>
                        </a:lnSpc>
                        <a:spcBef>
                          <a:spcPts val="0"/>
                        </a:spcBef>
                        <a:buClr>
                          <a:schemeClr val="dk1"/>
                        </a:buClr>
                        <a:buFont typeface="Old Standard TT"/>
                        <a:buChar char="●"/>
                      </a:pPr>
                      <a:r>
                        <a:rPr lang="en" dirty="0">
                          <a:solidFill>
                            <a:schemeClr val="dk1"/>
                          </a:solidFill>
                          <a:latin typeface="Old Standard TT"/>
                          <a:ea typeface="Old Standard TT"/>
                          <a:cs typeface="Old Standard TT"/>
                          <a:sym typeface="Old Standard TT"/>
                        </a:rPr>
                        <a:t>Dissolution of NCknows virtual reference service</a:t>
                      </a:r>
                    </a:p>
                    <a:p>
                      <a:pPr>
                        <a:spcBef>
                          <a:spcPts val="0"/>
                        </a:spcBef>
                        <a:buNone/>
                      </a:pPr>
                      <a:endParaRPr dirty="0">
                        <a:latin typeface="Old Standard TT"/>
                        <a:ea typeface="Old Standard TT"/>
                        <a:cs typeface="Old Standard TT"/>
                        <a:sym typeface="Old Standard TT"/>
                      </a:endParaRPr>
                    </a:p>
                  </a:txBody>
                  <a:tcPr marL="91425" marR="91425" marT="91425" marB="91425">
                    <a:lnT w="9525" cap="flat" cmpd="sng">
                      <a:solidFill>
                        <a:schemeClr val="accent6">
                          <a:alpha val="0"/>
                        </a:schemeClr>
                      </a:solidFill>
                      <a:prstDash val="solid"/>
                      <a:round/>
                      <a:headEnd type="none" w="med" len="med"/>
                      <a:tailEnd type="none" w="med" len="med"/>
                    </a:lnT>
                    <a:solidFill>
                      <a:schemeClr val="accent4"/>
                    </a:solidFill>
                  </a:tcPr>
                </a:tc>
              </a:tr>
            </a:tbl>
          </a:graphicData>
        </a:graphic>
      </p:graphicFrame>
      <p:sp>
        <p:nvSpPr>
          <p:cNvPr id="220" name="Shape 220"/>
          <p:cNvSpPr/>
          <p:nvPr/>
        </p:nvSpPr>
        <p:spPr>
          <a:xfrm>
            <a:off x="163700" y="128350"/>
            <a:ext cx="8810100" cy="577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3600">
                <a:solidFill>
                  <a:schemeClr val="lt2"/>
                </a:solidFill>
                <a:latin typeface="Old Standard TT"/>
                <a:ea typeface="Old Standard TT"/>
                <a:cs typeface="Old Standard TT"/>
                <a:sym typeface="Old Standard TT"/>
              </a:rPr>
              <a:t>NCknows - SWOT Analysis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nvSpPr>
        <p:spPr>
          <a:xfrm>
            <a:off x="0" y="1275"/>
            <a:ext cx="2565299"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226" name="Shape 226"/>
          <p:cNvSpPr/>
          <p:nvPr/>
        </p:nvSpPr>
        <p:spPr>
          <a:xfrm>
            <a:off x="2321750" y="1275"/>
            <a:ext cx="6822300" cy="5143499"/>
          </a:xfrm>
          <a:prstGeom prst="rect">
            <a:avLst/>
          </a:prstGeom>
          <a:solidFill>
            <a:srgbClr val="000000"/>
          </a:solidFill>
          <a:ln>
            <a:noFill/>
          </a:ln>
        </p:spPr>
        <p:txBody>
          <a:bodyPr lIns="91425" tIns="91425" rIns="91425" bIns="91425" anchor="ctr" anchorCtr="0">
            <a:noAutofit/>
          </a:bodyPr>
          <a:lstStyle/>
          <a:p>
            <a:pPr lvl="0" rtl="0">
              <a:lnSpc>
                <a:spcPct val="115000"/>
              </a:lnSpc>
              <a:spcBef>
                <a:spcPts val="0"/>
              </a:spcBef>
              <a:spcAft>
                <a:spcPts val="1600"/>
              </a:spcAft>
              <a:buNone/>
            </a:pPr>
            <a:endParaRPr sz="1800" dirty="0">
              <a:solidFill>
                <a:schemeClr val="lt1"/>
              </a:solidFill>
              <a:latin typeface="Old Standard TT"/>
              <a:ea typeface="Old Standard TT"/>
              <a:cs typeface="Old Standard TT"/>
              <a:sym typeface="Old Standard TT"/>
            </a:endParaRPr>
          </a:p>
          <a:p>
            <a:pPr marL="457200" lvl="0" indent="-342900" rtl="0">
              <a:lnSpc>
                <a:spcPct val="115000"/>
              </a:lnSpc>
              <a:spcBef>
                <a:spcPts val="0"/>
              </a:spcBef>
              <a:spcAft>
                <a:spcPts val="1000"/>
              </a:spcAft>
              <a:buClr>
                <a:srgbClr val="FFFFFF"/>
              </a:buClr>
              <a:buSzPct val="100000"/>
              <a:buFont typeface="Old Standard TT"/>
              <a:buAutoNum type="arabicPeriod"/>
            </a:pPr>
            <a:r>
              <a:rPr lang="en" sz="1800" dirty="0">
                <a:solidFill>
                  <a:srgbClr val="FFFFFF"/>
                </a:solidFill>
                <a:latin typeface="Old Standard TT"/>
                <a:ea typeface="Old Standard TT"/>
                <a:cs typeface="Old Standard TT"/>
                <a:sym typeface="Old Standard TT"/>
              </a:rPr>
              <a:t>Work to continue supporting the NCknows virtual reference service as a collaborative partnership between the State Library and a consortium of North Carolina libraries.</a:t>
            </a:r>
          </a:p>
          <a:p>
            <a:pPr marL="457200" lvl="0" indent="-342900" rtl="0">
              <a:lnSpc>
                <a:spcPct val="115000"/>
              </a:lnSpc>
              <a:spcBef>
                <a:spcPts val="0"/>
              </a:spcBef>
              <a:spcAft>
                <a:spcPts val="1000"/>
              </a:spcAft>
              <a:buClr>
                <a:srgbClr val="FFFFFF"/>
              </a:buClr>
              <a:buSzPct val="100000"/>
              <a:buFont typeface="Old Standard TT"/>
              <a:buAutoNum type="arabicPeriod"/>
            </a:pPr>
            <a:r>
              <a:rPr lang="en" sz="1800" dirty="0">
                <a:solidFill>
                  <a:srgbClr val="FFFFFF"/>
                </a:solidFill>
                <a:latin typeface="Old Standard TT"/>
                <a:ea typeface="Old Standard TT"/>
                <a:cs typeface="Old Standard TT"/>
                <a:sym typeface="Old Standard TT"/>
              </a:rPr>
              <a:t>The State Library should consider remaining as a supporting </a:t>
            </a:r>
            <a:r>
              <a:rPr lang="en" sz="1800" dirty="0" smtClean="0">
                <a:solidFill>
                  <a:srgbClr val="FFFFFF"/>
                </a:solidFill>
                <a:latin typeface="Old Standard TT"/>
                <a:ea typeface="Old Standard TT"/>
                <a:cs typeface="Old Standard TT"/>
                <a:sym typeface="Old Standard TT"/>
              </a:rPr>
              <a:t>and management partner </a:t>
            </a:r>
            <a:r>
              <a:rPr lang="en" sz="1800" dirty="0">
                <a:solidFill>
                  <a:srgbClr val="FFFFFF"/>
                </a:solidFill>
                <a:latin typeface="Old Standard TT"/>
                <a:ea typeface="Old Standard TT"/>
                <a:cs typeface="Old Standard TT"/>
                <a:sym typeface="Old Standard TT"/>
              </a:rPr>
              <a:t>to </a:t>
            </a:r>
            <a:r>
              <a:rPr lang="en" sz="1800" dirty="0" smtClean="0">
                <a:solidFill>
                  <a:srgbClr val="FFFFFF"/>
                </a:solidFill>
                <a:latin typeface="Old Standard TT"/>
                <a:ea typeface="Old Standard TT"/>
                <a:cs typeface="Old Standard TT"/>
                <a:sym typeface="Old Standard TT"/>
              </a:rPr>
              <a:t>N</a:t>
            </a:r>
            <a:r>
              <a:rPr lang="en-US" sz="1800" dirty="0" smtClean="0">
                <a:solidFill>
                  <a:srgbClr val="FFFFFF"/>
                </a:solidFill>
                <a:latin typeface="Old Standard TT"/>
                <a:ea typeface="Old Standard TT"/>
                <a:cs typeface="Old Standard TT"/>
                <a:sym typeface="Old Standard TT"/>
              </a:rPr>
              <a:t>c</a:t>
            </a:r>
            <a:r>
              <a:rPr lang="en" sz="1800" dirty="0" smtClean="0">
                <a:solidFill>
                  <a:srgbClr val="FFFFFF"/>
                </a:solidFill>
                <a:latin typeface="Old Standard TT"/>
                <a:ea typeface="Old Standard TT"/>
                <a:cs typeface="Old Standard TT"/>
                <a:sym typeface="Old Standard TT"/>
              </a:rPr>
              <a:t>knows because of strategic importance.</a:t>
            </a:r>
            <a:endParaRPr lang="en" sz="1800" dirty="0">
              <a:solidFill>
                <a:srgbClr val="FFFFFF"/>
              </a:solidFill>
              <a:latin typeface="Old Standard TT"/>
              <a:ea typeface="Old Standard TT"/>
              <a:cs typeface="Old Standard TT"/>
              <a:sym typeface="Old Standard TT"/>
            </a:endParaRPr>
          </a:p>
          <a:p>
            <a:pPr marL="457200" lvl="0" indent="-342900" rtl="0">
              <a:lnSpc>
                <a:spcPct val="115000"/>
              </a:lnSpc>
              <a:spcBef>
                <a:spcPts val="0"/>
              </a:spcBef>
              <a:spcAft>
                <a:spcPts val="1000"/>
              </a:spcAft>
              <a:buClr>
                <a:srgbClr val="FFFFFF"/>
              </a:buClr>
              <a:buSzPct val="100000"/>
              <a:buFont typeface="Old Standard TT"/>
              <a:buAutoNum type="arabicPeriod"/>
            </a:pPr>
            <a:r>
              <a:rPr lang="en" sz="1800" dirty="0">
                <a:solidFill>
                  <a:srgbClr val="FFFFFF"/>
                </a:solidFill>
                <a:latin typeface="Old Standard TT"/>
                <a:ea typeface="Old Standard TT"/>
                <a:cs typeface="Old Standard TT"/>
                <a:sym typeface="Old Standard TT"/>
              </a:rPr>
              <a:t>The State Library </a:t>
            </a:r>
            <a:r>
              <a:rPr lang="en" sz="1800" dirty="0" smtClean="0">
                <a:solidFill>
                  <a:srgbClr val="FFFFFF"/>
                </a:solidFill>
                <a:latin typeface="Old Standard TT"/>
                <a:ea typeface="Old Standard TT"/>
                <a:cs typeface="Old Standard TT"/>
                <a:sym typeface="Old Standard TT"/>
              </a:rPr>
              <a:t>may consider </a:t>
            </a:r>
            <a:r>
              <a:rPr lang="en" sz="1800" dirty="0">
                <a:solidFill>
                  <a:srgbClr val="FFFFFF"/>
                </a:solidFill>
                <a:latin typeface="Old Standard TT"/>
                <a:ea typeface="Old Standard TT"/>
                <a:cs typeface="Old Standard TT"/>
                <a:sym typeface="Old Standard TT"/>
              </a:rPr>
              <a:t>taking the lead in creating a consortium of the state’s libraries to help support and maintain funding for the NCknows service.</a:t>
            </a:r>
          </a:p>
          <a:p>
            <a:pPr marL="457200" lvl="0" indent="-342900" rtl="0">
              <a:lnSpc>
                <a:spcPct val="115000"/>
              </a:lnSpc>
              <a:spcBef>
                <a:spcPts val="0"/>
              </a:spcBef>
              <a:spcAft>
                <a:spcPts val="600"/>
              </a:spcAft>
              <a:buClr>
                <a:srgbClr val="FFFFFF"/>
              </a:buClr>
              <a:buSzPct val="100000"/>
              <a:buFont typeface="Old Standard TT"/>
              <a:buAutoNum type="arabicPeriod"/>
            </a:pPr>
            <a:r>
              <a:rPr lang="en" sz="1800" dirty="0">
                <a:solidFill>
                  <a:srgbClr val="FFFFFF"/>
                </a:solidFill>
                <a:latin typeface="Old Standard TT"/>
                <a:ea typeface="Old Standard TT"/>
                <a:cs typeface="Old Standard TT"/>
                <a:sym typeface="Old Standard TT"/>
              </a:rPr>
              <a:t>Future service hours, technologies, and software used should be dictated by the specific, to-be-identified goals as agreed upon by the state’s libraries that participate in the future.</a:t>
            </a:r>
          </a:p>
        </p:txBody>
      </p:sp>
      <p:sp>
        <p:nvSpPr>
          <p:cNvPr id="227" name="Shape 227"/>
          <p:cNvSpPr/>
          <p:nvPr/>
        </p:nvSpPr>
        <p:spPr>
          <a:xfrm>
            <a:off x="201000" y="128350"/>
            <a:ext cx="8742000" cy="577199"/>
          </a:xfrm>
          <a:prstGeom prst="rect">
            <a:avLst/>
          </a:prstGeom>
          <a:solidFill>
            <a:schemeClr val="lt2"/>
          </a:solidFill>
          <a:ln>
            <a:noFill/>
          </a:ln>
        </p:spPr>
        <p:txBody>
          <a:bodyPr lIns="91425" tIns="91425" rIns="91425" bIns="91425" anchor="ctr" anchorCtr="0">
            <a:noAutofit/>
          </a:bodyPr>
          <a:lstStyle/>
          <a:p>
            <a:pPr lvl="0" rtl="0">
              <a:spcBef>
                <a:spcPts val="0"/>
              </a:spcBef>
              <a:buNone/>
            </a:pPr>
            <a:r>
              <a:rPr lang="en" sz="3600">
                <a:solidFill>
                  <a:srgbClr val="FFFFFF"/>
                </a:solidFill>
                <a:latin typeface="Old Standard TT"/>
                <a:ea typeface="Old Standard TT"/>
                <a:cs typeface="Old Standard TT"/>
                <a:sym typeface="Old Standard TT"/>
              </a:rPr>
              <a:t>Recommendations</a:t>
            </a:r>
          </a:p>
        </p:txBody>
      </p:sp>
      <p:sp>
        <p:nvSpPr>
          <p:cNvPr id="228" name="Shape 228"/>
          <p:cNvSpPr txBox="1">
            <a:spLocks noGrp="1"/>
          </p:cNvSpPr>
          <p:nvPr>
            <p:ph type="subTitle" idx="1"/>
          </p:nvPr>
        </p:nvSpPr>
        <p:spPr>
          <a:xfrm>
            <a:off x="110550" y="1308600"/>
            <a:ext cx="2424299" cy="3488699"/>
          </a:xfrm>
          <a:prstGeom prst="rect">
            <a:avLst/>
          </a:prstGeom>
        </p:spPr>
        <p:txBody>
          <a:bodyPr lIns="91425" tIns="91425" rIns="91425" bIns="91425" anchor="t" anchorCtr="0">
            <a:noAutofit/>
          </a:bodyPr>
          <a:lstStyle/>
          <a:p>
            <a:pPr lvl="0" algn="l" rtl="0">
              <a:lnSpc>
                <a:spcPct val="150000"/>
              </a:lnSpc>
              <a:spcBef>
                <a:spcPts val="0"/>
              </a:spcBef>
              <a:buNone/>
            </a:pPr>
            <a:r>
              <a:rPr lang="en" i="1">
                <a:solidFill>
                  <a:schemeClr val="dk2"/>
                </a:solidFill>
              </a:rPr>
              <a:t>Four recommendations based upon study findings.</a:t>
            </a:r>
          </a:p>
          <a:p>
            <a:pPr lvl="0" algn="l" rtl="0">
              <a:lnSpc>
                <a:spcPct val="150000"/>
              </a:lnSpc>
              <a:spcBef>
                <a:spcPts val="0"/>
              </a:spcBef>
              <a:buNone/>
            </a:pPr>
            <a:endParaRPr i="1">
              <a:solidFill>
                <a:schemeClr val="dk2"/>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1" end="1"/>
                                            </p:txEl>
                                          </p:spTgt>
                                        </p:tgtEl>
                                        <p:attrNameLst>
                                          <p:attrName>style.visibility</p:attrName>
                                        </p:attrNameLst>
                                      </p:cBhvr>
                                      <p:to>
                                        <p:strVal val="visible"/>
                                      </p:to>
                                    </p:set>
                                    <p:animEffect transition="in" filter="fade">
                                      <p:cBhvr>
                                        <p:cTn id="7" dur="500"/>
                                        <p:tgtEl>
                                          <p:spTgt spid="2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2" end="2"/>
                                            </p:txEl>
                                          </p:spTgt>
                                        </p:tgtEl>
                                        <p:attrNameLst>
                                          <p:attrName>style.visibility</p:attrName>
                                        </p:attrNameLst>
                                      </p:cBhvr>
                                      <p:to>
                                        <p:strVal val="visible"/>
                                      </p:to>
                                    </p:set>
                                    <p:animEffect transition="in" filter="fade">
                                      <p:cBhvr>
                                        <p:cTn id="12" dur="500"/>
                                        <p:tgtEl>
                                          <p:spTgt spid="2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3" end="3"/>
                                            </p:txEl>
                                          </p:spTgt>
                                        </p:tgtEl>
                                        <p:attrNameLst>
                                          <p:attrName>style.visibility</p:attrName>
                                        </p:attrNameLst>
                                      </p:cBhvr>
                                      <p:to>
                                        <p:strVal val="visible"/>
                                      </p:to>
                                    </p:set>
                                    <p:animEffect transition="in" filter="fade">
                                      <p:cBhvr>
                                        <p:cTn id="17" dur="500"/>
                                        <p:tgtEl>
                                          <p:spTgt spid="2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4" end="4"/>
                                            </p:txEl>
                                          </p:spTgt>
                                        </p:tgtEl>
                                        <p:attrNameLst>
                                          <p:attrName>style.visibility</p:attrName>
                                        </p:attrNameLst>
                                      </p:cBhvr>
                                      <p:to>
                                        <p:strVal val="visible"/>
                                      </p:to>
                                    </p:set>
                                    <p:animEffect transition="in" filter="fade">
                                      <p:cBhvr>
                                        <p:cTn id="22" dur="500"/>
                                        <p:tgtEl>
                                          <p:spTgt spid="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99850" y="526350"/>
            <a:ext cx="8961899" cy="4090800"/>
          </a:xfrm>
          <a:prstGeom prst="rect">
            <a:avLst/>
          </a:prstGeom>
        </p:spPr>
        <p:txBody>
          <a:bodyPr lIns="91425" tIns="91425" rIns="91425" bIns="91425" anchor="ctr" anchorCtr="0">
            <a:noAutofit/>
          </a:bodyPr>
          <a:lstStyle/>
          <a:p>
            <a:pPr algn="ctr" rtl="0">
              <a:spcBef>
                <a:spcPts val="0"/>
              </a:spcBef>
              <a:buNone/>
            </a:pPr>
            <a:r>
              <a:rPr lang="en" sz="3600" b="1" dirty="0"/>
              <a:t>Questions &amp; Comments?</a:t>
            </a:r>
          </a:p>
          <a:p>
            <a:pPr rtl="0">
              <a:spcBef>
                <a:spcPts val="0"/>
              </a:spcBef>
              <a:buNone/>
            </a:pPr>
            <a:endParaRPr sz="2400" dirty="0"/>
          </a:p>
          <a:p>
            <a:pPr rtl="0">
              <a:spcBef>
                <a:spcPts val="0"/>
              </a:spcBef>
              <a:buNone/>
            </a:pPr>
            <a:endParaRPr sz="2400" dirty="0"/>
          </a:p>
          <a:p>
            <a:pPr rtl="0">
              <a:spcBef>
                <a:spcPts val="0"/>
              </a:spcBef>
              <a:buNone/>
            </a:pPr>
            <a:endParaRPr sz="2400" dirty="0"/>
          </a:p>
          <a:p>
            <a:pPr rtl="0">
              <a:spcBef>
                <a:spcPts val="0"/>
              </a:spcBef>
              <a:buNone/>
            </a:pPr>
            <a:r>
              <a:rPr lang="en" sz="2400" dirty="0"/>
              <a:t>For more information, please contact </a:t>
            </a:r>
          </a:p>
          <a:p>
            <a:pPr marL="457200" lvl="0" indent="-381000">
              <a:buClr>
                <a:srgbClr val="FFFFFF"/>
              </a:buClr>
              <a:buChar char="●"/>
            </a:pPr>
            <a:r>
              <a:rPr lang="en" sz="2400" dirty="0">
                <a:solidFill>
                  <a:srgbClr val="FFFFFF"/>
                </a:solidFill>
              </a:rPr>
              <a:t>Dr. Anthony Chow - </a:t>
            </a:r>
            <a:r>
              <a:rPr lang="en" sz="2400" u="sng" dirty="0" smtClean="0">
                <a:solidFill>
                  <a:srgbClr val="FFFFFF"/>
                </a:solidFill>
                <a:hlinkClick r:id="rId3"/>
              </a:rPr>
              <a:t>strategicperformancesystems@gmail.com</a:t>
            </a:r>
            <a:r>
              <a:rPr lang="en" sz="2400" dirty="0">
                <a:solidFill>
                  <a:srgbClr val="FFFFFF"/>
                </a:solidFill>
              </a:rPr>
              <a:t/>
            </a:r>
            <a:br>
              <a:rPr lang="en" sz="2400" dirty="0">
                <a:solidFill>
                  <a:srgbClr val="FFFFFF"/>
                </a:solidFill>
              </a:rPr>
            </a:br>
            <a:r>
              <a:rPr lang="en" sz="2400" dirty="0">
                <a:solidFill>
                  <a:srgbClr val="FFFFFF"/>
                </a:solidFill>
              </a:rPr>
              <a:t>Becky </a:t>
            </a:r>
            <a:r>
              <a:rPr lang="en" sz="2400" dirty="0">
                <a:solidFill>
                  <a:srgbClr val="FFFFFF"/>
                </a:solidFill>
              </a:rPr>
              <a:t>Croxton </a:t>
            </a:r>
            <a:r>
              <a:rPr lang="en" sz="2400" dirty="0">
                <a:solidFill>
                  <a:srgbClr val="FFFFFF"/>
                </a:solidFill>
              </a:rPr>
              <a:t>-</a:t>
            </a:r>
            <a:r>
              <a:rPr lang="en" sz="2400" dirty="0" smtClean="0">
                <a:solidFill>
                  <a:srgbClr val="FFFFFF"/>
                </a:solidFill>
              </a:rPr>
              <a:t> </a:t>
            </a:r>
            <a:r>
              <a:rPr lang="en" sz="2400" u="sng" dirty="0">
                <a:solidFill>
                  <a:srgbClr val="FFFFFF"/>
                </a:solidFill>
                <a:hlinkClick r:id="rId4"/>
              </a:rPr>
              <a:t>racroxton@gmail.com</a:t>
            </a:r>
            <a:r>
              <a:rPr lang="en" sz="2400" dirty="0">
                <a:solidFill>
                  <a:srgbClr val="FFFFFF"/>
                </a:solidFill>
              </a:rPr>
              <a:t> </a:t>
            </a:r>
            <a:r>
              <a:rPr lang="en" sz="2400" dirty="0" smtClean="0">
                <a:solidFill>
                  <a:srgbClr val="FFFFFF"/>
                </a:solidFill>
              </a:rPr>
              <a:t/>
            </a:r>
            <a:br>
              <a:rPr lang="en" sz="2400" dirty="0" smtClean="0">
                <a:solidFill>
                  <a:srgbClr val="FFFFFF"/>
                </a:solidFill>
              </a:rPr>
            </a:br>
            <a:r>
              <a:rPr lang="en" sz="2400" dirty="0" smtClean="0">
                <a:solidFill>
                  <a:srgbClr val="FFFFFF"/>
                </a:solidFill>
              </a:rPr>
              <a:t/>
            </a:r>
            <a:br>
              <a:rPr lang="en" sz="2400" dirty="0" smtClean="0">
                <a:solidFill>
                  <a:srgbClr val="FFFFFF"/>
                </a:solidFill>
              </a:rPr>
            </a:br>
            <a:r>
              <a:rPr lang="en" sz="2400" dirty="0" smtClean="0">
                <a:solidFill>
                  <a:srgbClr val="FFFFFF"/>
                </a:solidFill>
              </a:rPr>
              <a:t>Download slides at </a:t>
            </a:r>
            <a:r>
              <a:rPr lang="en-US" sz="2400" dirty="0">
                <a:solidFill>
                  <a:srgbClr val="FFFFFF"/>
                </a:solidFill>
                <a:hlinkClick r:id="rId5"/>
              </a:rPr>
              <a:t>http://www.ncstrategicperformancesystems.com</a:t>
            </a:r>
            <a:r>
              <a:rPr lang="en-US" sz="2400" dirty="0" smtClean="0">
                <a:solidFill>
                  <a:srgbClr val="FFFFFF"/>
                </a:solidFill>
                <a:hlinkClick r:id="rId5"/>
              </a:rPr>
              <a:t>/</a:t>
            </a:r>
            <a:r>
              <a:rPr lang="en-US" sz="2400" dirty="0" smtClean="0">
                <a:solidFill>
                  <a:srgbClr val="FFFFFF"/>
                </a:solidFill>
              </a:rPr>
              <a:t> </a:t>
            </a:r>
            <a:endParaRPr lang="en" sz="2400" dirty="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243125" y="626325"/>
            <a:ext cx="8773499" cy="4397699"/>
          </a:xfrm>
          <a:prstGeom prst="rect">
            <a:avLst/>
          </a:prstGeom>
          <a:solidFill>
            <a:srgbClr val="FFFFFF"/>
          </a:solidFill>
          <a:ln>
            <a:noFill/>
          </a:ln>
        </p:spPr>
        <p:txBody>
          <a:bodyPr lIns="91425" tIns="91425" rIns="91425" bIns="91425" anchor="t" anchorCtr="0">
            <a:noAutofit/>
          </a:bodyPr>
          <a:lstStyle/>
          <a:p>
            <a:pPr>
              <a:spcBef>
                <a:spcPts val="0"/>
              </a:spcBef>
              <a:buNone/>
            </a:pPr>
            <a:endParaRPr/>
          </a:p>
        </p:txBody>
      </p:sp>
      <p:sp>
        <p:nvSpPr>
          <p:cNvPr id="72" name="Shape 72"/>
          <p:cNvSpPr txBox="1">
            <a:spLocks noGrp="1"/>
          </p:cNvSpPr>
          <p:nvPr>
            <p:ph type="title"/>
          </p:nvPr>
        </p:nvSpPr>
        <p:spPr>
          <a:xfrm>
            <a:off x="218175" y="12000"/>
            <a:ext cx="7541999" cy="695100"/>
          </a:xfrm>
          <a:prstGeom prst="rect">
            <a:avLst/>
          </a:prstGeom>
        </p:spPr>
        <p:txBody>
          <a:bodyPr lIns="91425" tIns="91425" rIns="91425" bIns="91425" anchor="ctr" anchorCtr="0">
            <a:noAutofit/>
          </a:bodyPr>
          <a:lstStyle/>
          <a:p>
            <a:pPr lvl="0" rtl="0">
              <a:spcBef>
                <a:spcPts val="0"/>
              </a:spcBef>
              <a:buNone/>
            </a:pPr>
            <a:r>
              <a:rPr lang="en" sz="3600"/>
              <a:t>NCknows Overview &amp; Performance </a:t>
            </a:r>
          </a:p>
        </p:txBody>
      </p:sp>
      <p:sp>
        <p:nvSpPr>
          <p:cNvPr id="73" name="Shape 73"/>
          <p:cNvSpPr txBox="1"/>
          <p:nvPr/>
        </p:nvSpPr>
        <p:spPr>
          <a:xfrm>
            <a:off x="243125" y="595275"/>
            <a:ext cx="8773499" cy="44598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0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NCknows: </a:t>
            </a:r>
            <a:r>
              <a:rPr lang="en" sz="1800" dirty="0">
                <a:solidFill>
                  <a:schemeClr val="dk1"/>
                </a:solidFill>
                <a:latin typeface="Old Standard TT"/>
                <a:ea typeface="Old Standard TT"/>
                <a:cs typeface="Old Standard TT"/>
                <a:sym typeface="Old Standard TT"/>
              </a:rPr>
              <a:t>North Carolina’s statewide virtual reference service </a:t>
            </a:r>
            <a:r>
              <a:rPr lang="en" sz="1800" dirty="0" smtClean="0">
                <a:solidFill>
                  <a:schemeClr val="dk1"/>
                </a:solidFill>
                <a:latin typeface="Old Standard TT"/>
                <a:ea typeface="Old Standard TT"/>
                <a:cs typeface="Old Standard TT"/>
                <a:sym typeface="Old Standard TT"/>
              </a:rPr>
              <a:t>(2003-12th </a:t>
            </a:r>
            <a:r>
              <a:rPr lang="en" sz="1800" dirty="0">
                <a:solidFill>
                  <a:schemeClr val="dk1"/>
                </a:solidFill>
                <a:latin typeface="Old Standard TT"/>
                <a:ea typeface="Old Standard TT"/>
                <a:cs typeface="Old Standard TT"/>
                <a:sym typeface="Old Standard TT"/>
              </a:rPr>
              <a:t>year)</a:t>
            </a:r>
          </a:p>
          <a:p>
            <a:pPr marL="457200" lvl="0" indent="-342900" rtl="0">
              <a:lnSpc>
                <a:spcPct val="115000"/>
              </a:lnSpc>
              <a:spcBef>
                <a:spcPts val="0"/>
              </a:spcBef>
              <a:spcAft>
                <a:spcPts val="10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Administration:</a:t>
            </a:r>
            <a:r>
              <a:rPr lang="en" sz="1800" dirty="0">
                <a:solidFill>
                  <a:schemeClr val="dk1"/>
                </a:solidFill>
                <a:latin typeface="Old Standard TT"/>
                <a:ea typeface="Old Standard TT"/>
                <a:cs typeface="Old Standard TT"/>
                <a:sym typeface="Old Standard TT"/>
              </a:rPr>
              <a:t> </a:t>
            </a:r>
            <a:r>
              <a:rPr lang="en" sz="1800" dirty="0" smtClean="0">
                <a:solidFill>
                  <a:schemeClr val="dk1"/>
                </a:solidFill>
                <a:latin typeface="Old Standard TT"/>
                <a:ea typeface="Old Standard TT"/>
                <a:cs typeface="Old Standard TT"/>
                <a:sym typeface="Old Standard TT"/>
              </a:rPr>
              <a:t>NCLive – formely State </a:t>
            </a:r>
            <a:r>
              <a:rPr lang="en" sz="1800" dirty="0">
                <a:solidFill>
                  <a:schemeClr val="dk1"/>
                </a:solidFill>
                <a:latin typeface="Old Standard TT"/>
                <a:ea typeface="Old Standard TT"/>
                <a:cs typeface="Old Standard TT"/>
                <a:sym typeface="Old Standard TT"/>
              </a:rPr>
              <a:t>Library of North Carolina with help from a committee of librarians and directors from NC libraries</a:t>
            </a:r>
          </a:p>
          <a:p>
            <a:pPr marL="457200" lvl="0" indent="-342900" rtl="0">
              <a:lnSpc>
                <a:spcPct val="115000"/>
              </a:lnSpc>
              <a:spcBef>
                <a:spcPts val="0"/>
              </a:spcBef>
              <a:spcAft>
                <a:spcPts val="10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Staffing: </a:t>
            </a:r>
            <a:r>
              <a:rPr lang="en" sz="1800" dirty="0">
                <a:solidFill>
                  <a:schemeClr val="dk1"/>
                </a:solidFill>
                <a:latin typeface="Old Standard TT"/>
                <a:ea typeface="Old Standard TT"/>
                <a:cs typeface="Old Standard TT"/>
                <a:sym typeface="Old Standard TT"/>
              </a:rPr>
              <a:t>Academic and public librarians from across North Carolina</a:t>
            </a:r>
          </a:p>
          <a:p>
            <a:pPr marL="457200" lvl="0" indent="-342900" rtl="0">
              <a:lnSpc>
                <a:spcPct val="115000"/>
              </a:lnSpc>
              <a:spcBef>
                <a:spcPts val="0"/>
              </a:spcBef>
              <a:spcAft>
                <a:spcPts val="10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Hours:</a:t>
            </a:r>
            <a:r>
              <a:rPr lang="en" sz="1800" dirty="0">
                <a:solidFill>
                  <a:schemeClr val="dk1"/>
                </a:solidFill>
                <a:latin typeface="Old Standard TT"/>
                <a:ea typeface="Old Standard TT"/>
                <a:cs typeface="Old Standard TT"/>
                <a:sym typeface="Old Standard TT"/>
              </a:rPr>
              <a:t> 24/7 (except Sat/Sun Midnight - 8 AM)</a:t>
            </a:r>
          </a:p>
          <a:p>
            <a:pPr marL="457200" lvl="0" indent="-342900" rtl="0">
              <a:lnSpc>
                <a:spcPct val="115000"/>
              </a:lnSpc>
              <a:spcBef>
                <a:spcPts val="0"/>
              </a:spcBef>
              <a:spcAft>
                <a:spcPts val="10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Usage: </a:t>
            </a:r>
            <a:r>
              <a:rPr lang="en" sz="1800" dirty="0">
                <a:solidFill>
                  <a:schemeClr val="dk1"/>
                </a:solidFill>
                <a:latin typeface="Old Standard TT"/>
                <a:ea typeface="Old Standard TT"/>
                <a:cs typeface="Old Standard TT"/>
                <a:sym typeface="Old Standard TT"/>
              </a:rPr>
              <a:t>Continues to grow annually (160% increase from 2011-2012 to 28,016 transactions/year)</a:t>
            </a:r>
          </a:p>
          <a:p>
            <a:pPr marL="457200" lvl="0" indent="-342900" rtl="0">
              <a:lnSpc>
                <a:spcPct val="115000"/>
              </a:lnSpc>
              <a:spcBef>
                <a:spcPts val="0"/>
              </a:spcBef>
              <a:spcAft>
                <a:spcPts val="10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Users: </a:t>
            </a:r>
            <a:r>
              <a:rPr lang="en" sz="1800" dirty="0">
                <a:solidFill>
                  <a:schemeClr val="dk1"/>
                </a:solidFill>
                <a:latin typeface="Old Standard TT"/>
                <a:ea typeface="Old Standard TT"/>
                <a:cs typeface="Old Standard TT"/>
                <a:sym typeface="Old Standard TT"/>
              </a:rPr>
              <a:t>2011 to 2014 - 33% from academic libraries, 23.5% public libraries, 22% from NCLive, NCknows, NCpedia, K-12, and unknown.</a:t>
            </a:r>
          </a:p>
          <a:p>
            <a:pPr marL="457200" lvl="0" indent="-342900" rtl="0">
              <a:lnSpc>
                <a:spcPct val="115000"/>
              </a:lnSpc>
              <a:spcBef>
                <a:spcPts val="0"/>
              </a:spcBef>
              <a:spcAft>
                <a:spcPts val="10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Operating Costs: </a:t>
            </a:r>
            <a:r>
              <a:rPr lang="en" sz="1800" dirty="0">
                <a:solidFill>
                  <a:schemeClr val="dk1"/>
                </a:solidFill>
                <a:latin typeface="Old Standard TT"/>
                <a:ea typeface="Old Standard TT"/>
                <a:cs typeface="Old Standard TT"/>
                <a:sym typeface="Old Standard TT"/>
              </a:rPr>
              <a:t>$163,000 to operate NCknows in 2013.</a:t>
            </a:r>
          </a:p>
          <a:p>
            <a:pPr marL="457200" lvl="0" indent="-342900" rtl="0">
              <a:lnSpc>
                <a:spcPct val="115000"/>
              </a:lnSpc>
              <a:spcBef>
                <a:spcPts val="0"/>
              </a:spcBef>
              <a:spcAft>
                <a:spcPts val="1600"/>
              </a:spcAft>
              <a:buClr>
                <a:schemeClr val="dk1"/>
              </a:buClr>
              <a:buSzPct val="100000"/>
              <a:buFont typeface="Old Standard TT"/>
              <a:buChar char="●"/>
            </a:pPr>
            <a:r>
              <a:rPr lang="en" sz="1800" b="1" dirty="0">
                <a:solidFill>
                  <a:schemeClr val="dk1"/>
                </a:solidFill>
                <a:latin typeface="Old Standard TT"/>
                <a:ea typeface="Old Standard TT"/>
                <a:cs typeface="Old Standard TT"/>
                <a:sym typeface="Old Standard TT"/>
              </a:rPr>
              <a:t>Funding:</a:t>
            </a:r>
            <a:r>
              <a:rPr lang="en" sz="1800" dirty="0">
                <a:solidFill>
                  <a:schemeClr val="dk1"/>
                </a:solidFill>
                <a:latin typeface="Old Standard TT"/>
                <a:ea typeface="Old Standard TT"/>
                <a:cs typeface="Old Standard TT"/>
                <a:sym typeface="Old Standard TT"/>
              </a:rPr>
              <a:t> LSTA grant awarded by the Institute of Museum and Library Services.</a:t>
            </a:r>
          </a:p>
        </p:txBody>
      </p:sp>
      <p:pic>
        <p:nvPicPr>
          <p:cNvPr id="74" name="Shape 74"/>
          <p:cNvPicPr preferRelativeResize="0"/>
          <p:nvPr/>
        </p:nvPicPr>
        <p:blipFill>
          <a:blip r:embed="rId3">
            <a:alphaModFix/>
          </a:blip>
          <a:stretch>
            <a:fillRect/>
          </a:stretch>
        </p:blipFill>
        <p:spPr>
          <a:xfrm>
            <a:off x="7546409" y="4217512"/>
            <a:ext cx="1445257" cy="51150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fade">
                                      <p:cBhvr>
                                        <p:cTn id="7" dur="500"/>
                                        <p:tgtEl>
                                          <p:spTgt spid="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xEl>
                                              <p:pRg st="1" end="1"/>
                                            </p:txEl>
                                          </p:spTgt>
                                        </p:tgtEl>
                                        <p:attrNameLst>
                                          <p:attrName>style.visibility</p:attrName>
                                        </p:attrNameLst>
                                      </p:cBhvr>
                                      <p:to>
                                        <p:strVal val="visible"/>
                                      </p:to>
                                    </p:set>
                                    <p:animEffect transition="in" filter="fade">
                                      <p:cBhvr>
                                        <p:cTn id="12" dur="500"/>
                                        <p:tgtEl>
                                          <p:spTgt spid="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xEl>
                                              <p:pRg st="2" end="2"/>
                                            </p:txEl>
                                          </p:spTgt>
                                        </p:tgtEl>
                                        <p:attrNameLst>
                                          <p:attrName>style.visibility</p:attrName>
                                        </p:attrNameLst>
                                      </p:cBhvr>
                                      <p:to>
                                        <p:strVal val="visible"/>
                                      </p:to>
                                    </p:set>
                                    <p:animEffect transition="in" filter="fade">
                                      <p:cBhvr>
                                        <p:cTn id="17" dur="500"/>
                                        <p:tgtEl>
                                          <p:spTgt spid="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xEl>
                                              <p:pRg st="3" end="3"/>
                                            </p:txEl>
                                          </p:spTgt>
                                        </p:tgtEl>
                                        <p:attrNameLst>
                                          <p:attrName>style.visibility</p:attrName>
                                        </p:attrNameLst>
                                      </p:cBhvr>
                                      <p:to>
                                        <p:strVal val="visible"/>
                                      </p:to>
                                    </p:set>
                                    <p:animEffect transition="in" filter="fade">
                                      <p:cBhvr>
                                        <p:cTn id="22" dur="500"/>
                                        <p:tgtEl>
                                          <p:spTgt spid="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xEl>
                                              <p:pRg st="4" end="4"/>
                                            </p:txEl>
                                          </p:spTgt>
                                        </p:tgtEl>
                                        <p:attrNameLst>
                                          <p:attrName>style.visibility</p:attrName>
                                        </p:attrNameLst>
                                      </p:cBhvr>
                                      <p:to>
                                        <p:strVal val="visible"/>
                                      </p:to>
                                    </p:set>
                                    <p:animEffect transition="in" filter="fade">
                                      <p:cBhvr>
                                        <p:cTn id="27" dur="500"/>
                                        <p:tgtEl>
                                          <p:spTgt spid="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
                                            <p:txEl>
                                              <p:pRg st="5" end="5"/>
                                            </p:txEl>
                                          </p:spTgt>
                                        </p:tgtEl>
                                        <p:attrNameLst>
                                          <p:attrName>style.visibility</p:attrName>
                                        </p:attrNameLst>
                                      </p:cBhvr>
                                      <p:to>
                                        <p:strVal val="visible"/>
                                      </p:to>
                                    </p:set>
                                    <p:animEffect transition="in" filter="fade">
                                      <p:cBhvr>
                                        <p:cTn id="32" dur="500"/>
                                        <p:tgtEl>
                                          <p:spTgt spid="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3">
                                            <p:txEl>
                                              <p:pRg st="6" end="6"/>
                                            </p:txEl>
                                          </p:spTgt>
                                        </p:tgtEl>
                                        <p:attrNameLst>
                                          <p:attrName>style.visibility</p:attrName>
                                        </p:attrNameLst>
                                      </p:cBhvr>
                                      <p:to>
                                        <p:strVal val="visible"/>
                                      </p:to>
                                    </p:set>
                                    <p:animEffect transition="in" filter="fade">
                                      <p:cBhvr>
                                        <p:cTn id="37" dur="500"/>
                                        <p:tgtEl>
                                          <p:spTgt spid="7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3">
                                            <p:txEl>
                                              <p:pRg st="7" end="7"/>
                                            </p:txEl>
                                          </p:spTgt>
                                        </p:tgtEl>
                                        <p:attrNameLst>
                                          <p:attrName>style.visibility</p:attrName>
                                        </p:attrNameLst>
                                      </p:cBhvr>
                                      <p:to>
                                        <p:strVal val="visible"/>
                                      </p:to>
                                    </p:set>
                                    <p:animEffect transition="in" filter="fade">
                                      <p:cBhvr>
                                        <p:cTn id="42" dur="500"/>
                                        <p:tgtEl>
                                          <p:spTgt spid="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p:nvPr/>
        </p:nvSpPr>
        <p:spPr>
          <a:xfrm>
            <a:off x="320775" y="795400"/>
            <a:ext cx="8645100" cy="43479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457200" lvl="0" indent="-381000" rtl="0">
              <a:spcBef>
                <a:spcPts val="0"/>
              </a:spcBef>
              <a:buSzPct val="100000"/>
              <a:buFont typeface="Old Standard TT"/>
              <a:buChar char="●"/>
            </a:pPr>
            <a:r>
              <a:rPr lang="en" sz="2400" b="1" dirty="0">
                <a:latin typeface="Old Standard TT"/>
                <a:ea typeface="Old Standard TT"/>
                <a:cs typeface="Old Standard TT"/>
                <a:sym typeface="Old Standard TT"/>
              </a:rPr>
              <a:t>Participants: </a:t>
            </a:r>
            <a:r>
              <a:rPr lang="en" sz="2400" dirty="0">
                <a:latin typeface="Old Standard TT"/>
                <a:ea typeface="Old Standard TT"/>
                <a:cs typeface="Old Standard TT"/>
                <a:sym typeface="Old Standard TT"/>
              </a:rPr>
              <a:t>340 participants provided input in a statewide study of NCknows and nationwide and international study of virtual references</a:t>
            </a:r>
          </a:p>
          <a:p>
            <a:pPr lvl="0" rtl="0">
              <a:spcBef>
                <a:spcPts val="0"/>
              </a:spcBef>
              <a:buNone/>
            </a:pPr>
            <a:endParaRPr sz="2400" dirty="0">
              <a:latin typeface="Old Standard TT"/>
              <a:ea typeface="Old Standard TT"/>
              <a:cs typeface="Old Standard TT"/>
              <a:sym typeface="Old Standard TT"/>
            </a:endParaRPr>
          </a:p>
          <a:p>
            <a:pPr marL="457200" lvl="0" indent="-381000" rtl="0">
              <a:spcBef>
                <a:spcPts val="0"/>
              </a:spcBef>
              <a:buSzPct val="100000"/>
              <a:buFont typeface="Old Standard TT"/>
              <a:buChar char="●"/>
            </a:pPr>
            <a:r>
              <a:rPr lang="en" sz="2400" b="1" dirty="0">
                <a:latin typeface="Old Standard TT"/>
                <a:ea typeface="Old Standard TT"/>
                <a:cs typeface="Old Standard TT"/>
                <a:sym typeface="Old Standard TT"/>
              </a:rPr>
              <a:t>Data Collection Methods &amp; Sources:</a:t>
            </a:r>
          </a:p>
          <a:p>
            <a:pPr marL="914400" lvl="1" indent="-381000" rtl="0">
              <a:spcBef>
                <a:spcPts val="0"/>
              </a:spcBef>
              <a:buSzPct val="100000"/>
              <a:buFont typeface="Old Standard TT"/>
              <a:buChar char="○"/>
            </a:pPr>
            <a:r>
              <a:rPr lang="en" sz="2400" dirty="0" smtClean="0">
                <a:latin typeface="Old Standard TT"/>
                <a:ea typeface="Old Standard TT"/>
                <a:cs typeface="Old Standard TT"/>
                <a:sym typeface="Old Standard TT"/>
              </a:rPr>
              <a:t>Literature </a:t>
            </a:r>
            <a:r>
              <a:rPr lang="en" sz="2400" dirty="0">
                <a:latin typeface="Old Standard TT"/>
                <a:ea typeface="Old Standard TT"/>
                <a:cs typeface="Old Standard TT"/>
                <a:sym typeface="Old Standard TT"/>
              </a:rPr>
              <a:t>Review </a:t>
            </a:r>
            <a:r>
              <a:rPr lang="en" sz="2400" dirty="0" smtClean="0">
                <a:latin typeface="Old Standard TT"/>
                <a:ea typeface="Old Standard TT"/>
                <a:cs typeface="Old Standard TT"/>
                <a:sym typeface="Old Standard TT"/>
              </a:rPr>
              <a:t>(22 relevant studies identified)</a:t>
            </a:r>
          </a:p>
          <a:p>
            <a:pPr marL="914400" lvl="1" indent="-381000" rtl="0">
              <a:spcBef>
                <a:spcPts val="0"/>
              </a:spcBef>
              <a:buSzPct val="100000"/>
              <a:buFont typeface="Old Standard TT"/>
              <a:buChar char="○"/>
            </a:pPr>
            <a:r>
              <a:rPr lang="en" sz="2400" dirty="0" smtClean="0">
                <a:latin typeface="Old Standard TT"/>
                <a:ea typeface="Old Standard TT"/>
                <a:cs typeface="Old Standard TT"/>
                <a:sym typeface="Old Standard TT"/>
              </a:rPr>
              <a:t>Environmental scan of all 50 states</a:t>
            </a:r>
            <a:endParaRPr lang="en" sz="2400" dirty="0">
              <a:latin typeface="Old Standard TT"/>
              <a:ea typeface="Old Standard TT"/>
              <a:cs typeface="Old Standard TT"/>
              <a:sym typeface="Old Standard TT"/>
            </a:endParaRPr>
          </a:p>
          <a:p>
            <a:pPr marL="914400" lvl="1" indent="-381000" rtl="0">
              <a:spcBef>
                <a:spcPts val="0"/>
              </a:spcBef>
              <a:buSzPct val="100000"/>
              <a:buFont typeface="Old Standard TT"/>
              <a:buChar char="○"/>
            </a:pPr>
            <a:r>
              <a:rPr lang="en" sz="2400" dirty="0">
                <a:latin typeface="Old Standard TT"/>
                <a:ea typeface="Old Standard TT"/>
                <a:cs typeface="Old Standard TT"/>
                <a:sym typeface="Old Standard TT"/>
              </a:rPr>
              <a:t>Interviews (n=5)</a:t>
            </a:r>
          </a:p>
          <a:p>
            <a:pPr marL="914400" lvl="1" indent="-381000" rtl="0">
              <a:spcBef>
                <a:spcPts val="0"/>
              </a:spcBef>
              <a:buSzPct val="100000"/>
              <a:buFont typeface="Old Standard TT"/>
              <a:buChar char="○"/>
            </a:pPr>
            <a:r>
              <a:rPr lang="en" sz="2400" dirty="0">
                <a:latin typeface="Old Standard TT"/>
                <a:ea typeface="Old Standard TT"/>
                <a:cs typeface="Old Standard TT"/>
                <a:sym typeface="Old Standard TT"/>
              </a:rPr>
              <a:t>Focus Groups (n=4)</a:t>
            </a:r>
          </a:p>
          <a:p>
            <a:pPr marL="914400" lvl="1" indent="-381000" rtl="0">
              <a:spcBef>
                <a:spcPts val="0"/>
              </a:spcBef>
              <a:buSzPct val="100000"/>
              <a:buFont typeface="Old Standard TT"/>
              <a:buChar char="○"/>
            </a:pPr>
            <a:r>
              <a:rPr lang="en" sz="2400" dirty="0">
                <a:latin typeface="Old Standard TT"/>
                <a:ea typeface="Old Standard TT"/>
                <a:cs typeface="Old Standard TT"/>
                <a:sym typeface="Old Standard TT"/>
              </a:rPr>
              <a:t>Surveys (n=6)</a:t>
            </a:r>
          </a:p>
          <a:p>
            <a:pPr marL="914400" lvl="0" indent="0">
              <a:spcBef>
                <a:spcPts val="0"/>
              </a:spcBef>
              <a:buNone/>
            </a:pPr>
            <a:endParaRPr sz="1600" dirty="0">
              <a:latin typeface="Old Standard TT"/>
              <a:ea typeface="Old Standard TT"/>
              <a:cs typeface="Old Standard TT"/>
              <a:sym typeface="Old Standard TT"/>
            </a:endParaRPr>
          </a:p>
        </p:txBody>
      </p:sp>
      <p:sp>
        <p:nvSpPr>
          <p:cNvPr id="80" name="Shape 80"/>
          <p:cNvSpPr txBox="1">
            <a:spLocks noGrp="1"/>
          </p:cNvSpPr>
          <p:nvPr>
            <p:ph type="title"/>
          </p:nvPr>
        </p:nvSpPr>
        <p:spPr>
          <a:xfrm>
            <a:off x="320775" y="69150"/>
            <a:ext cx="8155200" cy="791100"/>
          </a:xfrm>
          <a:prstGeom prst="rect">
            <a:avLst/>
          </a:prstGeom>
        </p:spPr>
        <p:txBody>
          <a:bodyPr lIns="91425" tIns="91425" rIns="91425" bIns="91425" anchor="ctr" anchorCtr="0">
            <a:noAutofit/>
          </a:bodyPr>
          <a:lstStyle/>
          <a:p>
            <a:pPr>
              <a:spcBef>
                <a:spcPts val="0"/>
              </a:spcBef>
              <a:buNone/>
            </a:pPr>
            <a:r>
              <a:rPr lang="en" sz="3600"/>
              <a:t>Mixed Methods Study Design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5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xEl>
                                              <p:pRg st="2" end="2"/>
                                            </p:txEl>
                                          </p:spTgt>
                                        </p:tgtEl>
                                        <p:attrNameLst>
                                          <p:attrName>style.visibility</p:attrName>
                                        </p:attrNameLst>
                                      </p:cBhvr>
                                      <p:to>
                                        <p:strVal val="visible"/>
                                      </p:to>
                                    </p:set>
                                    <p:animEffect transition="in" filter="fade">
                                      <p:cBhvr>
                                        <p:cTn id="12" dur="500"/>
                                        <p:tgtEl>
                                          <p:spTgt spid="7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9">
                                            <p:txEl>
                                              <p:pRg st="3" end="3"/>
                                            </p:txEl>
                                          </p:spTgt>
                                        </p:tgtEl>
                                        <p:attrNameLst>
                                          <p:attrName>style.visibility</p:attrName>
                                        </p:attrNameLst>
                                      </p:cBhvr>
                                      <p:to>
                                        <p:strVal val="visible"/>
                                      </p:to>
                                    </p:set>
                                    <p:animEffect transition="in" filter="fade">
                                      <p:cBhvr>
                                        <p:cTn id="15" dur="500"/>
                                        <p:tgtEl>
                                          <p:spTgt spid="7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9">
                                            <p:txEl>
                                              <p:pRg st="4" end="4"/>
                                            </p:txEl>
                                          </p:spTgt>
                                        </p:tgtEl>
                                        <p:attrNameLst>
                                          <p:attrName>style.visibility</p:attrName>
                                        </p:attrNameLst>
                                      </p:cBhvr>
                                      <p:to>
                                        <p:strVal val="visible"/>
                                      </p:to>
                                    </p:set>
                                    <p:animEffect transition="in" filter="fade">
                                      <p:cBhvr>
                                        <p:cTn id="18" dur="500"/>
                                        <p:tgtEl>
                                          <p:spTgt spid="7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9">
                                            <p:txEl>
                                              <p:pRg st="5" end="5"/>
                                            </p:txEl>
                                          </p:spTgt>
                                        </p:tgtEl>
                                        <p:attrNameLst>
                                          <p:attrName>style.visibility</p:attrName>
                                        </p:attrNameLst>
                                      </p:cBhvr>
                                      <p:to>
                                        <p:strVal val="visible"/>
                                      </p:to>
                                    </p:set>
                                    <p:animEffect transition="in" filter="fade">
                                      <p:cBhvr>
                                        <p:cTn id="21" dur="500"/>
                                        <p:tgtEl>
                                          <p:spTgt spid="7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xEl>
                                              <p:pRg st="6" end="6"/>
                                            </p:txEl>
                                          </p:spTgt>
                                        </p:tgtEl>
                                        <p:attrNameLst>
                                          <p:attrName>style.visibility</p:attrName>
                                        </p:attrNameLst>
                                      </p:cBhvr>
                                      <p:to>
                                        <p:strVal val="visible"/>
                                      </p:to>
                                    </p:set>
                                    <p:animEffect transition="in" filter="fade">
                                      <p:cBhvr>
                                        <p:cTn id="24" dur="500"/>
                                        <p:tgtEl>
                                          <p:spTgt spid="79">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9">
                                            <p:txEl>
                                              <p:pRg st="7" end="7"/>
                                            </p:txEl>
                                          </p:spTgt>
                                        </p:tgtEl>
                                        <p:attrNameLst>
                                          <p:attrName>style.visibility</p:attrName>
                                        </p:attrNameLst>
                                      </p:cBhvr>
                                      <p:to>
                                        <p:strVal val="visible"/>
                                      </p:to>
                                    </p:set>
                                    <p:animEffect transition="in" filter="fade">
                                      <p:cBhvr>
                                        <p:cTn id="27" dur="500"/>
                                        <p:tgtEl>
                                          <p:spTgt spid="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856100" y="895350"/>
            <a:ext cx="4135500" cy="3124200"/>
          </a:xfrm>
          <a:prstGeom prst="rect">
            <a:avLst/>
          </a:prstGeom>
        </p:spPr>
        <p:txBody>
          <a:bodyPr lIns="91425" tIns="91425" rIns="91425" bIns="91425" anchor="b" anchorCtr="0">
            <a:noAutofit/>
          </a:bodyPr>
          <a:lstStyle/>
          <a:p>
            <a:pPr rtl="0">
              <a:spcBef>
                <a:spcPts val="0"/>
              </a:spcBef>
              <a:buNone/>
            </a:pPr>
            <a:r>
              <a:rPr lang="en" sz="4800" b="1" dirty="0">
                <a:solidFill>
                  <a:schemeClr val="accent4"/>
                </a:solidFill>
              </a:rPr>
              <a:t>Goal 1:</a:t>
            </a:r>
            <a:r>
              <a:rPr lang="en" sz="4800" dirty="0">
                <a:solidFill>
                  <a:schemeClr val="accent4"/>
                </a:solidFill>
              </a:rPr>
              <a:t> </a:t>
            </a:r>
          </a:p>
          <a:p>
            <a:pPr rtl="0">
              <a:spcBef>
                <a:spcPts val="0"/>
              </a:spcBef>
              <a:buNone/>
            </a:pPr>
            <a:endParaRPr sz="3600" dirty="0">
              <a:solidFill>
                <a:schemeClr val="accent4"/>
              </a:solidFill>
            </a:endParaRPr>
          </a:p>
          <a:p>
            <a:pPr>
              <a:spcBef>
                <a:spcPts val="0"/>
              </a:spcBef>
              <a:buNone/>
            </a:pPr>
            <a:r>
              <a:rPr lang="en" sz="2800" dirty="0">
                <a:solidFill>
                  <a:schemeClr val="accent4"/>
                </a:solidFill>
              </a:rPr>
              <a:t>Identify &amp; evaluate other models for statewide reference services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766" t="16486" r="11948" b="15636"/>
          <a:stretch/>
        </p:blipFill>
        <p:spPr bwMode="auto">
          <a:xfrm>
            <a:off x="1" y="209550"/>
            <a:ext cx="4495800" cy="42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p:nvPr/>
        </p:nvSpPr>
        <p:spPr>
          <a:xfrm>
            <a:off x="2565375" y="1275"/>
            <a:ext cx="6578699" cy="5143499"/>
          </a:xfrm>
          <a:prstGeom prst="rect">
            <a:avLst/>
          </a:prstGeom>
          <a:solidFill>
            <a:srgbClr val="000000"/>
          </a:solidFill>
          <a:ln>
            <a:noFill/>
          </a:ln>
        </p:spPr>
        <p:txBody>
          <a:bodyPr lIns="91425" tIns="91425" rIns="91425" bIns="91425" anchor="ctr" anchorCtr="0">
            <a:noAutofit/>
          </a:bodyPr>
          <a:lstStyle/>
          <a:p>
            <a:pPr lvl="0" rtl="0">
              <a:lnSpc>
                <a:spcPct val="115000"/>
              </a:lnSpc>
              <a:spcBef>
                <a:spcPts val="0"/>
              </a:spcBef>
              <a:spcAft>
                <a:spcPts val="1600"/>
              </a:spcAft>
              <a:buNone/>
            </a:pPr>
            <a:endParaRPr sz="2000">
              <a:solidFill>
                <a:schemeClr val="lt1"/>
              </a:solidFill>
              <a:latin typeface="Old Standard TT"/>
              <a:ea typeface="Old Standard TT"/>
              <a:cs typeface="Old Standard TT"/>
              <a:sym typeface="Old Standard TT"/>
            </a:endParaRPr>
          </a:p>
          <a:p>
            <a:pPr lvl="0" rtl="0">
              <a:lnSpc>
                <a:spcPct val="115000"/>
              </a:lnSpc>
              <a:spcBef>
                <a:spcPts val="0"/>
              </a:spcBef>
              <a:spcAft>
                <a:spcPts val="1600"/>
              </a:spcAft>
              <a:buNone/>
            </a:pPr>
            <a:endParaRPr/>
          </a:p>
        </p:txBody>
      </p:sp>
      <p:sp>
        <p:nvSpPr>
          <p:cNvPr id="91" name="Shape 91"/>
          <p:cNvSpPr txBox="1">
            <a:spLocks noGrp="1"/>
          </p:cNvSpPr>
          <p:nvPr>
            <p:ph type="subTitle" idx="1"/>
          </p:nvPr>
        </p:nvSpPr>
        <p:spPr>
          <a:xfrm>
            <a:off x="239850" y="1442100"/>
            <a:ext cx="2197200" cy="2259299"/>
          </a:xfrm>
          <a:prstGeom prst="rect">
            <a:avLst/>
          </a:prstGeom>
        </p:spPr>
        <p:txBody>
          <a:bodyPr lIns="91425" tIns="91425" rIns="91425" bIns="91425" anchor="t" anchorCtr="0">
            <a:noAutofit/>
          </a:bodyPr>
          <a:lstStyle/>
          <a:p>
            <a:pPr rtl="0">
              <a:spcBef>
                <a:spcPts val="0"/>
              </a:spcBef>
              <a:buNone/>
            </a:pPr>
            <a:r>
              <a:rPr lang="en" sz="4200">
                <a:solidFill>
                  <a:schemeClr val="lt2"/>
                </a:solidFill>
              </a:rPr>
              <a:t>Goal 1 </a:t>
            </a:r>
          </a:p>
          <a:p>
            <a:pPr>
              <a:spcBef>
                <a:spcPts val="0"/>
              </a:spcBef>
              <a:buNone/>
            </a:pPr>
            <a:r>
              <a:rPr lang="en" sz="4200">
                <a:solidFill>
                  <a:schemeClr val="lt2"/>
                </a:solidFill>
              </a:rPr>
              <a:t>Data Sources</a:t>
            </a:r>
          </a:p>
        </p:txBody>
      </p:sp>
      <p:sp>
        <p:nvSpPr>
          <p:cNvPr id="92" name="Shape 92"/>
          <p:cNvSpPr txBox="1">
            <a:spLocks noGrp="1"/>
          </p:cNvSpPr>
          <p:nvPr>
            <p:ph type="body" idx="2"/>
          </p:nvPr>
        </p:nvSpPr>
        <p:spPr>
          <a:xfrm>
            <a:off x="2565375" y="77100"/>
            <a:ext cx="6362099" cy="4912500"/>
          </a:xfrm>
          <a:prstGeom prst="rect">
            <a:avLst/>
          </a:prstGeom>
        </p:spPr>
        <p:txBody>
          <a:bodyPr lIns="91425" tIns="91425" rIns="91425" bIns="91425" anchor="ctr" anchorCtr="0">
            <a:noAutofit/>
          </a:bodyPr>
          <a:lstStyle/>
          <a:p>
            <a:pPr marL="457200" lvl="0" indent="-228600" rtl="0">
              <a:spcBef>
                <a:spcPts val="0"/>
              </a:spcBef>
              <a:buSzPct val="100000"/>
            </a:pPr>
            <a:r>
              <a:rPr lang="en" sz="2400" dirty="0"/>
              <a:t>Literature Review - 22 articles selected for review regarding statewide virtual reference services funding models, staffing models, and current trends relating to virtual reference.</a:t>
            </a:r>
          </a:p>
          <a:p>
            <a:pPr lvl="0" rtl="0">
              <a:spcBef>
                <a:spcPts val="0"/>
              </a:spcBef>
              <a:buNone/>
            </a:pPr>
            <a:endParaRPr sz="1000" dirty="0"/>
          </a:p>
          <a:p>
            <a:pPr marL="457200" lvl="0" indent="-228600">
              <a:spcBef>
                <a:spcPts val="0"/>
              </a:spcBef>
              <a:buSzPct val="100000"/>
            </a:pPr>
            <a:r>
              <a:rPr lang="en" sz="2400" dirty="0"/>
              <a:t>Nationwide Analysis - Examination of 50 States, 2 Canadian Provinces, and UK with regard to statewide / collaborative services offered by these entities.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2" end="2"/>
                                            </p:txEl>
                                          </p:spTgt>
                                        </p:tgtEl>
                                        <p:attrNameLst>
                                          <p:attrName>style.visibility</p:attrName>
                                        </p:attrNameLst>
                                      </p:cBhvr>
                                      <p:to>
                                        <p:strVal val="visible"/>
                                      </p:to>
                                    </p:set>
                                    <p:animEffect transition="in" filter="fade">
                                      <p:cBhvr>
                                        <p:cTn id="12" dur="500"/>
                                        <p:tgtEl>
                                          <p:spTgt spid="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6"/>
        <p:cNvGrpSpPr/>
        <p:nvPr/>
      </p:nvGrpSpPr>
      <p:grpSpPr>
        <a:xfrm>
          <a:off x="0" y="0"/>
          <a:ext cx="0" cy="0"/>
          <a:chOff x="0" y="0"/>
          <a:chExt cx="0" cy="0"/>
        </a:xfrm>
      </p:grpSpPr>
      <p:sp>
        <p:nvSpPr>
          <p:cNvPr id="97" name="Shape 97"/>
          <p:cNvSpPr/>
          <p:nvPr/>
        </p:nvSpPr>
        <p:spPr>
          <a:xfrm>
            <a:off x="243750" y="858375"/>
            <a:ext cx="8588700" cy="4092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98" name="Shape 98"/>
          <p:cNvSpPr txBox="1">
            <a:spLocks noGrp="1"/>
          </p:cNvSpPr>
          <p:nvPr>
            <p:ph type="title"/>
          </p:nvPr>
        </p:nvSpPr>
        <p:spPr>
          <a:xfrm>
            <a:off x="311700" y="140225"/>
            <a:ext cx="8520599" cy="613200"/>
          </a:xfrm>
          <a:prstGeom prst="rect">
            <a:avLst/>
          </a:prstGeom>
        </p:spPr>
        <p:txBody>
          <a:bodyPr lIns="91425" tIns="91425" rIns="91425" bIns="91425" anchor="t" anchorCtr="0">
            <a:noAutofit/>
          </a:bodyPr>
          <a:lstStyle/>
          <a:p>
            <a:pPr rtl="0">
              <a:spcBef>
                <a:spcPts val="0"/>
              </a:spcBef>
              <a:buNone/>
            </a:pPr>
            <a:r>
              <a:rPr lang="en" sz="3600">
                <a:solidFill>
                  <a:srgbClr val="FFFFFF"/>
                </a:solidFill>
              </a:rPr>
              <a:t>National &amp; International Trends</a:t>
            </a:r>
          </a:p>
          <a:p>
            <a:pPr rtl="0">
              <a:spcBef>
                <a:spcPts val="0"/>
              </a:spcBef>
              <a:buNone/>
            </a:pPr>
            <a:endParaRPr/>
          </a:p>
          <a:p>
            <a:pPr rtl="0">
              <a:spcBef>
                <a:spcPts val="0"/>
              </a:spcBef>
              <a:buNone/>
            </a:pPr>
            <a:endParaRPr/>
          </a:p>
          <a:p>
            <a:pPr>
              <a:spcBef>
                <a:spcPts val="0"/>
              </a:spcBef>
              <a:buNone/>
            </a:pPr>
            <a:endParaRPr/>
          </a:p>
        </p:txBody>
      </p:sp>
      <p:sp>
        <p:nvSpPr>
          <p:cNvPr id="99" name="Shape 99"/>
          <p:cNvSpPr txBox="1">
            <a:spLocks noGrp="1"/>
          </p:cNvSpPr>
          <p:nvPr>
            <p:ph type="body" idx="1"/>
          </p:nvPr>
        </p:nvSpPr>
        <p:spPr>
          <a:xfrm>
            <a:off x="153950" y="819150"/>
            <a:ext cx="4567500" cy="4153800"/>
          </a:xfrm>
          <a:prstGeom prst="rect">
            <a:avLst/>
          </a:prstGeom>
        </p:spPr>
        <p:txBody>
          <a:bodyPr lIns="91425" tIns="91425" rIns="91425" bIns="91425" anchor="t" anchorCtr="0">
            <a:noAutofit/>
          </a:bodyPr>
          <a:lstStyle/>
          <a:p>
            <a:pPr marL="457200" lvl="0" indent="-228600" rtl="0">
              <a:spcBef>
                <a:spcPts val="0"/>
              </a:spcBef>
              <a:spcAft>
                <a:spcPts val="0"/>
              </a:spcAft>
            </a:pPr>
            <a:r>
              <a:rPr lang="en" b="1" dirty="0"/>
              <a:t>Prevalence: </a:t>
            </a:r>
          </a:p>
          <a:p>
            <a:pPr marL="971550" lvl="1" indent="-285750" rtl="0">
              <a:spcBef>
                <a:spcPts val="0"/>
              </a:spcBef>
              <a:spcAft>
                <a:spcPts val="0"/>
              </a:spcAft>
              <a:buSzPct val="100000"/>
              <a:buFont typeface="Arial" panose="020B0604020202020204" pitchFamily="34" charset="0"/>
              <a:buChar char="•"/>
            </a:pPr>
            <a:r>
              <a:rPr lang="en" sz="1400" dirty="0"/>
              <a:t>30% of states in the U.S. provide statewide virtual reference services</a:t>
            </a:r>
          </a:p>
          <a:p>
            <a:pPr marL="971550" lvl="1" indent="-285750" rtl="0">
              <a:spcBef>
                <a:spcPts val="0"/>
              </a:spcBef>
              <a:spcAft>
                <a:spcPts val="1000"/>
              </a:spcAft>
              <a:buSzPct val="100000"/>
              <a:buFont typeface="Arial" panose="020B0604020202020204" pitchFamily="34" charset="0"/>
              <a:buChar char="•"/>
            </a:pPr>
            <a:r>
              <a:rPr lang="en" sz="1400" dirty="0"/>
              <a:t>Number of statewide services in decline - participating libraries choosing to provide their own local support </a:t>
            </a:r>
          </a:p>
          <a:p>
            <a:pPr marL="457200" lvl="0" indent="-228600" rtl="0">
              <a:spcBef>
                <a:spcPts val="0"/>
              </a:spcBef>
            </a:pPr>
            <a:r>
              <a:rPr lang="en" b="1" dirty="0"/>
              <a:t>Funding: </a:t>
            </a:r>
          </a:p>
          <a:p>
            <a:pPr marL="971550" lvl="1" indent="-285750" rtl="0">
              <a:lnSpc>
                <a:spcPct val="100000"/>
              </a:lnSpc>
              <a:spcBef>
                <a:spcPts val="0"/>
              </a:spcBef>
              <a:spcAft>
                <a:spcPts val="0"/>
              </a:spcAft>
              <a:buSzPct val="100000"/>
              <a:buFont typeface="Arial" panose="020B0604020202020204" pitchFamily="34" charset="0"/>
              <a:buChar char="•"/>
            </a:pPr>
            <a:r>
              <a:rPr lang="en" sz="1400" dirty="0"/>
              <a:t>LSTA funding only</a:t>
            </a:r>
          </a:p>
          <a:p>
            <a:pPr marL="971550" lvl="1" indent="-285750" rtl="0">
              <a:lnSpc>
                <a:spcPct val="100000"/>
              </a:lnSpc>
              <a:spcBef>
                <a:spcPts val="0"/>
              </a:spcBef>
              <a:spcAft>
                <a:spcPts val="0"/>
              </a:spcAft>
              <a:buSzPct val="100000"/>
              <a:buFont typeface="Arial" panose="020B0604020202020204" pitchFamily="34" charset="0"/>
              <a:buChar char="•"/>
            </a:pPr>
            <a:r>
              <a:rPr lang="en" sz="1400" dirty="0"/>
              <a:t>Consortia funding only  </a:t>
            </a:r>
          </a:p>
          <a:p>
            <a:pPr marL="971550" lvl="1" indent="-285750" rtl="0">
              <a:lnSpc>
                <a:spcPct val="100000"/>
              </a:lnSpc>
              <a:spcBef>
                <a:spcPts val="0"/>
              </a:spcBef>
              <a:spcAft>
                <a:spcPts val="1000"/>
              </a:spcAft>
              <a:buSzPct val="100000"/>
              <a:buFont typeface="Arial" panose="020B0604020202020204" pitchFamily="34" charset="0"/>
              <a:buChar char="•"/>
            </a:pPr>
            <a:r>
              <a:rPr lang="en" sz="1400" dirty="0"/>
              <a:t>Combination - LSTA &amp; Consortia</a:t>
            </a:r>
          </a:p>
          <a:p>
            <a:pPr marL="457200" lvl="0" indent="-228600" rtl="0">
              <a:spcBef>
                <a:spcPts val="0"/>
              </a:spcBef>
            </a:pPr>
            <a:r>
              <a:rPr lang="en" b="1" dirty="0"/>
              <a:t>Staffing Models:</a:t>
            </a:r>
          </a:p>
          <a:p>
            <a:pPr marL="971550" lvl="1" indent="-285750" rtl="0">
              <a:spcBef>
                <a:spcPts val="0"/>
              </a:spcBef>
              <a:spcAft>
                <a:spcPts val="0"/>
              </a:spcAft>
              <a:buSzPct val="100000"/>
              <a:buFont typeface="Arial" panose="020B0604020202020204" pitchFamily="34" charset="0"/>
              <a:buChar char="•"/>
            </a:pPr>
            <a:r>
              <a:rPr lang="en" sz="1400" dirty="0"/>
              <a:t>&lt; 24/7 w/ collaborative partner volunteers</a:t>
            </a:r>
          </a:p>
          <a:p>
            <a:pPr marL="971550" lvl="1" indent="-285750" rtl="0">
              <a:spcBef>
                <a:spcPts val="0"/>
              </a:spcBef>
              <a:buSzPct val="100000"/>
              <a:buFont typeface="Arial" panose="020B0604020202020204" pitchFamily="34" charset="0"/>
              <a:buChar char="•"/>
            </a:pPr>
            <a:r>
              <a:rPr lang="en" sz="1400" dirty="0"/>
              <a:t>24/7 w/ collaborative partner volunteers during business hours / outsourced after hrs </a:t>
            </a:r>
          </a:p>
        </p:txBody>
      </p:sp>
      <p:sp>
        <p:nvSpPr>
          <p:cNvPr id="100" name="Shape 100"/>
          <p:cNvSpPr txBox="1">
            <a:spLocks noGrp="1"/>
          </p:cNvSpPr>
          <p:nvPr>
            <p:ph type="body" idx="2"/>
          </p:nvPr>
        </p:nvSpPr>
        <p:spPr>
          <a:xfrm>
            <a:off x="4721450" y="819150"/>
            <a:ext cx="4052100" cy="4092299"/>
          </a:xfrm>
          <a:prstGeom prst="rect">
            <a:avLst/>
          </a:prstGeom>
          <a:solidFill>
            <a:schemeClr val="tx2">
              <a:lumMod val="20000"/>
              <a:lumOff val="80000"/>
            </a:schemeClr>
          </a:solidFill>
        </p:spPr>
        <p:txBody>
          <a:bodyPr lIns="91425" tIns="91425" rIns="91425" bIns="91425" anchor="t" anchorCtr="0">
            <a:noAutofit/>
          </a:bodyPr>
          <a:lstStyle/>
          <a:p>
            <a:pPr marL="457200" lvl="0" indent="-228600" rtl="0">
              <a:spcBef>
                <a:spcPts val="0"/>
              </a:spcBef>
            </a:pPr>
            <a:r>
              <a:rPr lang="en" b="1" dirty="0"/>
              <a:t>Management Models:</a:t>
            </a:r>
          </a:p>
          <a:p>
            <a:pPr marL="971550" lvl="1" indent="-285750">
              <a:lnSpc>
                <a:spcPct val="100000"/>
              </a:lnSpc>
              <a:spcAft>
                <a:spcPts val="0"/>
              </a:spcAft>
              <a:buFont typeface="Arial" panose="020B0604020202020204" pitchFamily="34" charset="0"/>
              <a:buChar char="•"/>
            </a:pPr>
            <a:r>
              <a:rPr lang="en" sz="1400" dirty="0"/>
              <a:t>27.8% managed by State Libraries</a:t>
            </a:r>
          </a:p>
          <a:p>
            <a:pPr marL="971550" lvl="1" indent="-285750">
              <a:lnSpc>
                <a:spcPct val="100000"/>
              </a:lnSpc>
              <a:spcAft>
                <a:spcPts val="0"/>
              </a:spcAft>
              <a:buFont typeface="Arial" panose="020B0604020202020204" pitchFamily="34" charset="0"/>
              <a:buChar char="•"/>
            </a:pPr>
            <a:r>
              <a:rPr lang="en" sz="1400" dirty="0"/>
              <a:t>22.2% managed by consortia </a:t>
            </a:r>
          </a:p>
          <a:p>
            <a:pPr marL="971550" lvl="1" indent="-285750">
              <a:lnSpc>
                <a:spcPct val="100000"/>
              </a:lnSpc>
              <a:spcAft>
                <a:spcPts val="0"/>
              </a:spcAft>
              <a:buFont typeface="Arial" panose="020B0604020202020204" pitchFamily="34" charset="0"/>
              <a:buChar char="•"/>
            </a:pPr>
            <a:r>
              <a:rPr lang="en" sz="1400" dirty="0"/>
              <a:t>22.2% managed by public library</a:t>
            </a:r>
          </a:p>
          <a:p>
            <a:pPr marL="971550" lvl="1" indent="-285750">
              <a:lnSpc>
                <a:spcPct val="100000"/>
              </a:lnSpc>
              <a:spcAft>
                <a:spcPts val="1000"/>
              </a:spcAft>
              <a:buFont typeface="Arial" panose="020B0604020202020204" pitchFamily="34" charset="0"/>
              <a:buChar char="•"/>
            </a:pPr>
            <a:r>
              <a:rPr lang="en" sz="1400" dirty="0"/>
              <a:t>22.2% managed by a private company</a:t>
            </a:r>
          </a:p>
          <a:p>
            <a:pPr marL="457200" lvl="0" indent="-228600" rtl="0">
              <a:spcBef>
                <a:spcPts val="0"/>
              </a:spcBef>
            </a:pPr>
            <a:r>
              <a:rPr lang="en" b="1" dirty="0"/>
              <a:t>Usage Patterns (# transactions/year)</a:t>
            </a:r>
          </a:p>
          <a:p>
            <a:pPr marL="971550" lvl="1" indent="-285750">
              <a:lnSpc>
                <a:spcPct val="100000"/>
              </a:lnSpc>
              <a:spcAft>
                <a:spcPts val="0"/>
              </a:spcAft>
              <a:buFont typeface="Arial" panose="020B0604020202020204" pitchFamily="34" charset="0"/>
              <a:buChar char="•"/>
            </a:pPr>
            <a:r>
              <a:rPr lang="en" sz="1400" dirty="0"/>
              <a:t>22.2%: &lt; 10,000 </a:t>
            </a:r>
          </a:p>
          <a:p>
            <a:pPr marL="971550" lvl="1" indent="-285750">
              <a:lnSpc>
                <a:spcPct val="100000"/>
              </a:lnSpc>
              <a:spcAft>
                <a:spcPts val="0"/>
              </a:spcAft>
              <a:buFont typeface="Arial" panose="020B0604020202020204" pitchFamily="34" charset="0"/>
              <a:buChar char="•"/>
            </a:pPr>
            <a:r>
              <a:rPr lang="en" sz="1400" dirty="0"/>
              <a:t>5.6% : 10,001 - 19,999 </a:t>
            </a:r>
          </a:p>
          <a:p>
            <a:pPr marL="971550" lvl="1" indent="-285750">
              <a:lnSpc>
                <a:spcPct val="100000"/>
              </a:lnSpc>
              <a:spcAft>
                <a:spcPts val="0"/>
              </a:spcAft>
              <a:buFont typeface="Arial" panose="020B0604020202020204" pitchFamily="34" charset="0"/>
              <a:buChar char="•"/>
            </a:pPr>
            <a:r>
              <a:rPr lang="en" sz="1400" dirty="0"/>
              <a:t>22.2% : 20,000 - 39,999 </a:t>
            </a:r>
          </a:p>
          <a:p>
            <a:pPr marL="971550" lvl="1" indent="-285750">
              <a:lnSpc>
                <a:spcPct val="100000"/>
              </a:lnSpc>
              <a:spcAft>
                <a:spcPts val="0"/>
              </a:spcAft>
              <a:buFont typeface="Arial" panose="020B0604020202020204" pitchFamily="34" charset="0"/>
              <a:buChar char="•"/>
            </a:pPr>
            <a:r>
              <a:rPr lang="en" sz="1400" dirty="0"/>
              <a:t>33.3%: &gt; 40,000</a:t>
            </a:r>
          </a:p>
          <a:p>
            <a:pPr marL="971550" lvl="1" indent="-285750">
              <a:lnSpc>
                <a:spcPct val="100000"/>
              </a:lnSpc>
              <a:spcAft>
                <a:spcPts val="1000"/>
              </a:spcAft>
              <a:buFont typeface="Arial" panose="020B0604020202020204" pitchFamily="34" charset="0"/>
              <a:buChar char="•"/>
            </a:pPr>
            <a:r>
              <a:rPr lang="en" sz="1400" dirty="0"/>
              <a:t>NCknows: 29,708 transactions in 2013</a:t>
            </a:r>
          </a:p>
          <a:p>
            <a:pPr marL="457200" lvl="0" indent="-228600" rtl="0">
              <a:spcBef>
                <a:spcPts val="0"/>
              </a:spcBef>
              <a:spcAft>
                <a:spcPts val="0"/>
              </a:spcAft>
              <a:buSzPct val="100000"/>
            </a:pPr>
            <a:r>
              <a:rPr lang="en" sz="1400" b="1" dirty="0"/>
              <a:t>Service Hours:</a:t>
            </a:r>
            <a:r>
              <a:rPr lang="en" sz="1400" dirty="0"/>
              <a:t> </a:t>
            </a:r>
          </a:p>
          <a:p>
            <a:pPr marL="971550" lvl="1" indent="-285750" rtl="0">
              <a:spcBef>
                <a:spcPts val="0"/>
              </a:spcBef>
              <a:spcAft>
                <a:spcPts val="1000"/>
              </a:spcAft>
              <a:buSzPct val="100000"/>
              <a:buFont typeface="Arial" panose="020B0604020202020204" pitchFamily="34" charset="0"/>
              <a:buChar char="•"/>
            </a:pPr>
            <a:r>
              <a:rPr lang="en" sz="1400" dirty="0"/>
              <a:t>77.22% offer 24/7 </a:t>
            </a:r>
          </a:p>
          <a:p>
            <a:pPr marL="457200" lvl="0" indent="0" rtl="0">
              <a:spcBef>
                <a:spcPts val="0"/>
              </a:spcBef>
              <a:buNone/>
            </a:pPr>
            <a:endParaRPr sz="14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fade">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fade">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fade">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
                                            <p:txEl>
                                              <p:pRg st="6" end="6"/>
                                            </p:txEl>
                                          </p:spTgt>
                                        </p:tgtEl>
                                        <p:attrNameLst>
                                          <p:attrName>style.visibility</p:attrName>
                                        </p:attrNameLst>
                                      </p:cBhvr>
                                      <p:to>
                                        <p:strVal val="visible"/>
                                      </p:to>
                                    </p:set>
                                    <p:animEffect transition="in" filter="fade">
                                      <p:cBhvr>
                                        <p:cTn id="37" dur="500"/>
                                        <p:tgtEl>
                                          <p:spTgt spid="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
                                            <p:txEl>
                                              <p:pRg st="7" end="7"/>
                                            </p:txEl>
                                          </p:spTgt>
                                        </p:tgtEl>
                                        <p:attrNameLst>
                                          <p:attrName>style.visibility</p:attrName>
                                        </p:attrNameLst>
                                      </p:cBhvr>
                                      <p:to>
                                        <p:strVal val="visible"/>
                                      </p:to>
                                    </p:set>
                                    <p:animEffect transition="in" filter="fade">
                                      <p:cBhvr>
                                        <p:cTn id="42" dur="500"/>
                                        <p:tgtEl>
                                          <p:spTgt spid="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9">
                                            <p:txEl>
                                              <p:pRg st="8" end="8"/>
                                            </p:txEl>
                                          </p:spTgt>
                                        </p:tgtEl>
                                        <p:attrNameLst>
                                          <p:attrName>style.visibility</p:attrName>
                                        </p:attrNameLst>
                                      </p:cBhvr>
                                      <p:to>
                                        <p:strVal val="visible"/>
                                      </p:to>
                                    </p:set>
                                    <p:animEffect transition="in" filter="fade">
                                      <p:cBhvr>
                                        <p:cTn id="47" dur="500"/>
                                        <p:tgtEl>
                                          <p:spTgt spid="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9">
                                            <p:txEl>
                                              <p:pRg st="9" end="9"/>
                                            </p:txEl>
                                          </p:spTgt>
                                        </p:tgtEl>
                                        <p:attrNameLst>
                                          <p:attrName>style.visibility</p:attrName>
                                        </p:attrNameLst>
                                      </p:cBhvr>
                                      <p:to>
                                        <p:strVal val="visible"/>
                                      </p:to>
                                    </p:set>
                                    <p:animEffect transition="in" filter="fade">
                                      <p:cBhvr>
                                        <p:cTn id="52" dur="500"/>
                                        <p:tgtEl>
                                          <p:spTgt spid="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0">
                                            <p:txEl>
                                              <p:pRg st="0" end="0"/>
                                            </p:txEl>
                                          </p:spTgt>
                                        </p:tgtEl>
                                        <p:attrNameLst>
                                          <p:attrName>style.visibility</p:attrName>
                                        </p:attrNameLst>
                                      </p:cBhvr>
                                      <p:to>
                                        <p:strVal val="visible"/>
                                      </p:to>
                                    </p:set>
                                    <p:animEffect transition="in" filter="fade">
                                      <p:cBhvr>
                                        <p:cTn id="57" dur="500"/>
                                        <p:tgtEl>
                                          <p:spTgt spid="10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0">
                                            <p:txEl>
                                              <p:pRg st="1" end="1"/>
                                            </p:txEl>
                                          </p:spTgt>
                                        </p:tgtEl>
                                        <p:attrNameLst>
                                          <p:attrName>style.visibility</p:attrName>
                                        </p:attrNameLst>
                                      </p:cBhvr>
                                      <p:to>
                                        <p:strVal val="visible"/>
                                      </p:to>
                                    </p:set>
                                    <p:animEffect transition="in" filter="fade">
                                      <p:cBhvr>
                                        <p:cTn id="62" dur="500"/>
                                        <p:tgtEl>
                                          <p:spTgt spid="100">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0">
                                            <p:txEl>
                                              <p:pRg st="2" end="2"/>
                                            </p:txEl>
                                          </p:spTgt>
                                        </p:tgtEl>
                                        <p:attrNameLst>
                                          <p:attrName>style.visibility</p:attrName>
                                        </p:attrNameLst>
                                      </p:cBhvr>
                                      <p:to>
                                        <p:strVal val="visible"/>
                                      </p:to>
                                    </p:set>
                                    <p:animEffect transition="in" filter="fade">
                                      <p:cBhvr>
                                        <p:cTn id="67" dur="500"/>
                                        <p:tgtEl>
                                          <p:spTgt spid="100">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0">
                                            <p:txEl>
                                              <p:pRg st="3" end="3"/>
                                            </p:txEl>
                                          </p:spTgt>
                                        </p:tgtEl>
                                        <p:attrNameLst>
                                          <p:attrName>style.visibility</p:attrName>
                                        </p:attrNameLst>
                                      </p:cBhvr>
                                      <p:to>
                                        <p:strVal val="visible"/>
                                      </p:to>
                                    </p:set>
                                    <p:animEffect transition="in" filter="fade">
                                      <p:cBhvr>
                                        <p:cTn id="72" dur="500"/>
                                        <p:tgtEl>
                                          <p:spTgt spid="100">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0">
                                            <p:txEl>
                                              <p:pRg st="4" end="4"/>
                                            </p:txEl>
                                          </p:spTgt>
                                        </p:tgtEl>
                                        <p:attrNameLst>
                                          <p:attrName>style.visibility</p:attrName>
                                        </p:attrNameLst>
                                      </p:cBhvr>
                                      <p:to>
                                        <p:strVal val="visible"/>
                                      </p:to>
                                    </p:set>
                                    <p:animEffect transition="in" filter="fade">
                                      <p:cBhvr>
                                        <p:cTn id="77" dur="500"/>
                                        <p:tgtEl>
                                          <p:spTgt spid="100">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0">
                                            <p:txEl>
                                              <p:pRg st="5" end="5"/>
                                            </p:txEl>
                                          </p:spTgt>
                                        </p:tgtEl>
                                        <p:attrNameLst>
                                          <p:attrName>style.visibility</p:attrName>
                                        </p:attrNameLst>
                                      </p:cBhvr>
                                      <p:to>
                                        <p:strVal val="visible"/>
                                      </p:to>
                                    </p:set>
                                    <p:animEffect transition="in" filter="fade">
                                      <p:cBhvr>
                                        <p:cTn id="82" dur="500"/>
                                        <p:tgtEl>
                                          <p:spTgt spid="10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0">
                                            <p:txEl>
                                              <p:pRg st="6" end="6"/>
                                            </p:txEl>
                                          </p:spTgt>
                                        </p:tgtEl>
                                        <p:attrNameLst>
                                          <p:attrName>style.visibility</p:attrName>
                                        </p:attrNameLst>
                                      </p:cBhvr>
                                      <p:to>
                                        <p:strVal val="visible"/>
                                      </p:to>
                                    </p:set>
                                    <p:animEffect transition="in" filter="fade">
                                      <p:cBhvr>
                                        <p:cTn id="87" dur="500"/>
                                        <p:tgtEl>
                                          <p:spTgt spid="100">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0">
                                            <p:txEl>
                                              <p:pRg st="7" end="7"/>
                                            </p:txEl>
                                          </p:spTgt>
                                        </p:tgtEl>
                                        <p:attrNameLst>
                                          <p:attrName>style.visibility</p:attrName>
                                        </p:attrNameLst>
                                      </p:cBhvr>
                                      <p:to>
                                        <p:strVal val="visible"/>
                                      </p:to>
                                    </p:set>
                                    <p:animEffect transition="in" filter="fade">
                                      <p:cBhvr>
                                        <p:cTn id="92" dur="500"/>
                                        <p:tgtEl>
                                          <p:spTgt spid="100">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0">
                                            <p:txEl>
                                              <p:pRg st="8" end="8"/>
                                            </p:txEl>
                                          </p:spTgt>
                                        </p:tgtEl>
                                        <p:attrNameLst>
                                          <p:attrName>style.visibility</p:attrName>
                                        </p:attrNameLst>
                                      </p:cBhvr>
                                      <p:to>
                                        <p:strVal val="visible"/>
                                      </p:to>
                                    </p:set>
                                    <p:animEffect transition="in" filter="fade">
                                      <p:cBhvr>
                                        <p:cTn id="97" dur="500"/>
                                        <p:tgtEl>
                                          <p:spTgt spid="100">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00">
                                            <p:txEl>
                                              <p:pRg st="9" end="9"/>
                                            </p:txEl>
                                          </p:spTgt>
                                        </p:tgtEl>
                                        <p:attrNameLst>
                                          <p:attrName>style.visibility</p:attrName>
                                        </p:attrNameLst>
                                      </p:cBhvr>
                                      <p:to>
                                        <p:strVal val="visible"/>
                                      </p:to>
                                    </p:set>
                                    <p:animEffect transition="in" filter="fade">
                                      <p:cBhvr>
                                        <p:cTn id="102" dur="500"/>
                                        <p:tgtEl>
                                          <p:spTgt spid="100">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0">
                                            <p:txEl>
                                              <p:pRg st="10" end="10"/>
                                            </p:txEl>
                                          </p:spTgt>
                                        </p:tgtEl>
                                        <p:attrNameLst>
                                          <p:attrName>style.visibility</p:attrName>
                                        </p:attrNameLst>
                                      </p:cBhvr>
                                      <p:to>
                                        <p:strVal val="visible"/>
                                      </p:to>
                                    </p:set>
                                    <p:animEffect transition="in" filter="fade">
                                      <p:cBhvr>
                                        <p:cTn id="107" dur="500"/>
                                        <p:tgtEl>
                                          <p:spTgt spid="100">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0">
                                            <p:txEl>
                                              <p:pRg st="11" end="11"/>
                                            </p:txEl>
                                          </p:spTgt>
                                        </p:tgtEl>
                                        <p:attrNameLst>
                                          <p:attrName>style.visibility</p:attrName>
                                        </p:attrNameLst>
                                      </p:cBhvr>
                                      <p:to>
                                        <p:strVal val="visible"/>
                                      </p:to>
                                    </p:set>
                                    <p:animEffect transition="in" filter="fade">
                                      <p:cBhvr>
                                        <p:cTn id="112" dur="500"/>
                                        <p:tgtEl>
                                          <p:spTgt spid="100">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0">
                                            <p:txEl>
                                              <p:pRg st="12" end="12"/>
                                            </p:txEl>
                                          </p:spTgt>
                                        </p:tgtEl>
                                        <p:attrNameLst>
                                          <p:attrName>style.visibility</p:attrName>
                                        </p:attrNameLst>
                                      </p:cBhvr>
                                      <p:to>
                                        <p:strVal val="visible"/>
                                      </p:to>
                                    </p:set>
                                    <p:animEffect transition="in" filter="fade">
                                      <p:cBhvr>
                                        <p:cTn id="117" dur="500"/>
                                        <p:tgtEl>
                                          <p:spTgt spid="10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0" y="1275"/>
            <a:ext cx="2565299"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6" name="Shape 106"/>
          <p:cNvSpPr/>
          <p:nvPr/>
        </p:nvSpPr>
        <p:spPr>
          <a:xfrm>
            <a:off x="2565375" y="1275"/>
            <a:ext cx="6578699" cy="5143499"/>
          </a:xfrm>
          <a:prstGeom prst="rect">
            <a:avLst/>
          </a:prstGeom>
          <a:solidFill>
            <a:srgbClr val="000000"/>
          </a:solidFill>
          <a:ln>
            <a:noFill/>
          </a:ln>
        </p:spPr>
        <p:txBody>
          <a:bodyPr lIns="91425" tIns="91425" rIns="91425" bIns="91425" anchor="ctr" anchorCtr="0">
            <a:noAutofit/>
          </a:bodyPr>
          <a:lstStyle/>
          <a:p>
            <a:pPr lvl="0" rtl="0">
              <a:lnSpc>
                <a:spcPct val="115000"/>
              </a:lnSpc>
              <a:spcBef>
                <a:spcPts val="0"/>
              </a:spcBef>
              <a:spcAft>
                <a:spcPts val="1600"/>
              </a:spcAft>
              <a:buNone/>
            </a:pPr>
            <a:endParaRPr sz="2000" dirty="0">
              <a:solidFill>
                <a:schemeClr val="lt1"/>
              </a:solidFill>
              <a:latin typeface="Old Standard TT"/>
              <a:ea typeface="Old Standard TT"/>
              <a:cs typeface="Old Standard TT"/>
              <a:sym typeface="Old Standard TT"/>
            </a:endParaRPr>
          </a:p>
          <a:p>
            <a:pPr marL="457200" lvl="0" indent="-355600" rtl="0">
              <a:lnSpc>
                <a:spcPct val="115000"/>
              </a:lnSpc>
              <a:spcBef>
                <a:spcPts val="0"/>
              </a:spcBef>
              <a:spcAft>
                <a:spcPts val="1600"/>
              </a:spcAft>
              <a:buClr>
                <a:schemeClr val="lt1"/>
              </a:buClr>
              <a:buSzPct val="100000"/>
              <a:buFont typeface="Old Standard TT"/>
              <a:buAutoNum type="arabicPeriod"/>
            </a:pPr>
            <a:r>
              <a:rPr lang="en" sz="2000" dirty="0">
                <a:solidFill>
                  <a:schemeClr val="lt1"/>
                </a:solidFill>
                <a:latin typeface="Old Standard TT"/>
                <a:ea typeface="Old Standard TT"/>
                <a:cs typeface="Old Standard TT"/>
                <a:sym typeface="Old Standard TT"/>
              </a:rPr>
              <a:t>Email offered by most virtual reference services.</a:t>
            </a:r>
          </a:p>
          <a:p>
            <a:pPr marL="457200" lvl="0" indent="-355600" rtl="0">
              <a:lnSpc>
                <a:spcPct val="115000"/>
              </a:lnSpc>
              <a:spcBef>
                <a:spcPts val="0"/>
              </a:spcBef>
              <a:spcAft>
                <a:spcPts val="1600"/>
              </a:spcAft>
              <a:buClr>
                <a:schemeClr val="lt1"/>
              </a:buClr>
              <a:buSzPct val="100000"/>
              <a:buFont typeface="Old Standard TT"/>
              <a:buAutoNum type="arabicPeriod"/>
            </a:pPr>
            <a:r>
              <a:rPr lang="en" sz="2000" dirty="0">
                <a:solidFill>
                  <a:schemeClr val="lt1"/>
                </a:solidFill>
                <a:latin typeface="Old Standard TT"/>
                <a:ea typeface="Old Standard TT"/>
                <a:cs typeface="Old Standard TT"/>
                <a:sym typeface="Old Standard TT"/>
              </a:rPr>
              <a:t>NCknows staffing model is prevalent model.</a:t>
            </a:r>
          </a:p>
          <a:p>
            <a:pPr marL="457200" lvl="0" indent="-355600" rtl="0">
              <a:lnSpc>
                <a:spcPct val="115000"/>
              </a:lnSpc>
              <a:spcBef>
                <a:spcPts val="0"/>
              </a:spcBef>
              <a:spcAft>
                <a:spcPts val="1600"/>
              </a:spcAft>
              <a:buClr>
                <a:schemeClr val="lt1"/>
              </a:buClr>
              <a:buSzPct val="100000"/>
              <a:buFont typeface="Old Standard TT"/>
              <a:buAutoNum type="arabicPeriod"/>
            </a:pPr>
            <a:r>
              <a:rPr lang="en" sz="2000" dirty="0">
                <a:solidFill>
                  <a:schemeClr val="lt1"/>
                </a:solidFill>
                <a:latin typeface="Old Standard TT"/>
                <a:ea typeface="Old Standard TT"/>
                <a:cs typeface="Old Standard TT"/>
                <a:sym typeface="Old Standard TT"/>
              </a:rPr>
              <a:t>Four predominant management models (managed by state library, consortium, private company, or public library</a:t>
            </a:r>
          </a:p>
          <a:p>
            <a:pPr marL="457200" lvl="0" indent="-355600" rtl="0">
              <a:lnSpc>
                <a:spcPct val="115000"/>
              </a:lnSpc>
              <a:spcBef>
                <a:spcPts val="0"/>
              </a:spcBef>
              <a:spcAft>
                <a:spcPts val="1600"/>
              </a:spcAft>
              <a:buClr>
                <a:schemeClr val="lt1"/>
              </a:buClr>
              <a:buSzPct val="100000"/>
              <a:buFont typeface="Old Standard TT"/>
              <a:buAutoNum type="arabicPeriod"/>
            </a:pPr>
            <a:r>
              <a:rPr lang="en" sz="2000" dirty="0">
                <a:solidFill>
                  <a:schemeClr val="lt1"/>
                </a:solidFill>
                <a:latin typeface="Old Standard TT"/>
                <a:ea typeface="Old Standard TT"/>
                <a:cs typeface="Old Standard TT"/>
                <a:sym typeface="Old Standard TT"/>
              </a:rPr>
              <a:t>LSTA &amp; Consortia funding predominant funding models</a:t>
            </a:r>
          </a:p>
          <a:p>
            <a:pPr marL="457200" lvl="0" indent="-355600" rtl="0">
              <a:lnSpc>
                <a:spcPct val="115000"/>
              </a:lnSpc>
              <a:spcBef>
                <a:spcPts val="0"/>
              </a:spcBef>
              <a:spcAft>
                <a:spcPts val="1600"/>
              </a:spcAft>
              <a:buClr>
                <a:schemeClr val="lt1"/>
              </a:buClr>
              <a:buSzPct val="100000"/>
              <a:buFont typeface="Old Standard TT"/>
              <a:buAutoNum type="arabicPeriod"/>
            </a:pPr>
            <a:r>
              <a:rPr lang="en" sz="2000" dirty="0">
                <a:solidFill>
                  <a:schemeClr val="lt1"/>
                </a:solidFill>
                <a:latin typeface="Old Standard TT"/>
                <a:ea typeface="Old Standard TT"/>
                <a:cs typeface="Old Standard TT"/>
                <a:sym typeface="Old Standard TT"/>
              </a:rPr>
              <a:t>Local support &amp; desire to serve local library patrons biggest issue for statewide VRS</a:t>
            </a:r>
          </a:p>
        </p:txBody>
      </p:sp>
      <p:sp>
        <p:nvSpPr>
          <p:cNvPr id="107" name="Shape 107"/>
          <p:cNvSpPr/>
          <p:nvPr/>
        </p:nvSpPr>
        <p:spPr>
          <a:xfrm>
            <a:off x="201000" y="128350"/>
            <a:ext cx="8742000" cy="577199"/>
          </a:xfrm>
          <a:prstGeom prst="rect">
            <a:avLst/>
          </a:prstGeom>
          <a:solidFill>
            <a:schemeClr val="lt2"/>
          </a:solidFill>
          <a:ln>
            <a:noFill/>
          </a:ln>
        </p:spPr>
        <p:txBody>
          <a:bodyPr lIns="91425" tIns="91425" rIns="91425" bIns="91425" anchor="ctr" anchorCtr="0">
            <a:noAutofit/>
          </a:bodyPr>
          <a:lstStyle/>
          <a:p>
            <a:pPr lvl="0" rtl="0">
              <a:spcBef>
                <a:spcPts val="0"/>
              </a:spcBef>
              <a:buNone/>
            </a:pPr>
            <a:r>
              <a:rPr lang="en" sz="3600">
                <a:solidFill>
                  <a:srgbClr val="FFFFFF"/>
                </a:solidFill>
                <a:latin typeface="Old Standard TT"/>
                <a:ea typeface="Old Standard TT"/>
                <a:cs typeface="Old Standard TT"/>
                <a:sym typeface="Old Standard TT"/>
              </a:rPr>
              <a:t>Key Findings - Goal 1</a:t>
            </a:r>
          </a:p>
        </p:txBody>
      </p:sp>
      <p:sp>
        <p:nvSpPr>
          <p:cNvPr id="108" name="Shape 108"/>
          <p:cNvSpPr txBox="1">
            <a:spLocks noGrp="1"/>
          </p:cNvSpPr>
          <p:nvPr>
            <p:ph type="subTitle" idx="1"/>
          </p:nvPr>
        </p:nvSpPr>
        <p:spPr>
          <a:xfrm>
            <a:off x="110550" y="1308600"/>
            <a:ext cx="2424299" cy="3488699"/>
          </a:xfrm>
          <a:prstGeom prst="rect">
            <a:avLst/>
          </a:prstGeom>
        </p:spPr>
        <p:txBody>
          <a:bodyPr lIns="91425" tIns="91425" rIns="91425" bIns="91425" anchor="t" anchorCtr="0">
            <a:noAutofit/>
          </a:bodyPr>
          <a:lstStyle/>
          <a:p>
            <a:pPr algn="l" rtl="0">
              <a:lnSpc>
                <a:spcPct val="150000"/>
              </a:lnSpc>
              <a:spcBef>
                <a:spcPts val="0"/>
              </a:spcBef>
              <a:buNone/>
            </a:pPr>
            <a:r>
              <a:rPr lang="en" i="1">
                <a:solidFill>
                  <a:schemeClr val="dk2"/>
                </a:solidFill>
              </a:rPr>
              <a:t>Goal 1: Identification and Evaluation of Other Models for Statewide Virtual Services</a:t>
            </a:r>
          </a:p>
          <a:p>
            <a:pPr lvl="0" algn="l" rtl="0">
              <a:lnSpc>
                <a:spcPct val="150000"/>
              </a:lnSpc>
              <a:spcBef>
                <a:spcPts val="0"/>
              </a:spcBef>
              <a:buNone/>
            </a:pPr>
            <a:endParaRPr i="1">
              <a:solidFill>
                <a:schemeClr val="dk2"/>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animEffect transition="in" filter="fade">
                                      <p:cBhvr>
                                        <p:cTn id="7" dur="500"/>
                                        <p:tgtEl>
                                          <p:spTgt spid="1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2" end="2"/>
                                            </p:txEl>
                                          </p:spTgt>
                                        </p:tgtEl>
                                        <p:attrNameLst>
                                          <p:attrName>style.visibility</p:attrName>
                                        </p:attrNameLst>
                                      </p:cBhvr>
                                      <p:to>
                                        <p:strVal val="visible"/>
                                      </p:to>
                                    </p:set>
                                    <p:animEffect transition="in" filter="fade">
                                      <p:cBhvr>
                                        <p:cTn id="12" dur="500"/>
                                        <p:tgtEl>
                                          <p:spTgt spid="1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3" end="3"/>
                                            </p:txEl>
                                          </p:spTgt>
                                        </p:tgtEl>
                                        <p:attrNameLst>
                                          <p:attrName>style.visibility</p:attrName>
                                        </p:attrNameLst>
                                      </p:cBhvr>
                                      <p:to>
                                        <p:strVal val="visible"/>
                                      </p:to>
                                    </p:set>
                                    <p:animEffect transition="in" filter="fade">
                                      <p:cBhvr>
                                        <p:cTn id="17" dur="500"/>
                                        <p:tgtEl>
                                          <p:spTgt spid="1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4" end="4"/>
                                            </p:txEl>
                                          </p:spTgt>
                                        </p:tgtEl>
                                        <p:attrNameLst>
                                          <p:attrName>style.visibility</p:attrName>
                                        </p:attrNameLst>
                                      </p:cBhvr>
                                      <p:to>
                                        <p:strVal val="visible"/>
                                      </p:to>
                                    </p:set>
                                    <p:animEffect transition="in" filter="fade">
                                      <p:cBhvr>
                                        <p:cTn id="22" dur="500"/>
                                        <p:tgtEl>
                                          <p:spTgt spid="1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animEffect transition="in" filter="fade">
                                      <p:cBhvr>
                                        <p:cTn id="27" dur="500"/>
                                        <p:tgtEl>
                                          <p:spTgt spid="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33400" y="1504950"/>
            <a:ext cx="8118599" cy="2378099"/>
          </a:xfrm>
          <a:prstGeom prst="rect">
            <a:avLst/>
          </a:prstGeom>
        </p:spPr>
        <p:txBody>
          <a:bodyPr lIns="91425" tIns="91425" rIns="91425" bIns="91425" anchor="b" anchorCtr="0">
            <a:noAutofit/>
          </a:bodyPr>
          <a:lstStyle/>
          <a:p>
            <a:pPr lvl="0" rtl="0">
              <a:spcBef>
                <a:spcPts val="0"/>
              </a:spcBef>
              <a:buNone/>
            </a:pPr>
            <a:r>
              <a:rPr lang="en" sz="4800" b="1" dirty="0">
                <a:solidFill>
                  <a:schemeClr val="accent4"/>
                </a:solidFill>
              </a:rPr>
              <a:t>Goal 2:</a:t>
            </a:r>
            <a:r>
              <a:rPr lang="en" sz="4800" dirty="0">
                <a:solidFill>
                  <a:schemeClr val="accent4"/>
                </a:solidFill>
              </a:rPr>
              <a:t> </a:t>
            </a:r>
          </a:p>
          <a:p>
            <a:pPr lvl="0" rtl="0">
              <a:spcBef>
                <a:spcPts val="0"/>
              </a:spcBef>
              <a:buNone/>
            </a:pPr>
            <a:endParaRPr sz="3600" dirty="0">
              <a:solidFill>
                <a:schemeClr val="accent4"/>
              </a:solidFill>
            </a:endParaRPr>
          </a:p>
          <a:p>
            <a:pPr rtl="0">
              <a:spcBef>
                <a:spcPts val="0"/>
              </a:spcBef>
              <a:buNone/>
            </a:pPr>
            <a:r>
              <a:rPr lang="en" sz="3600" dirty="0">
                <a:solidFill>
                  <a:schemeClr val="accent4"/>
                </a:solidFill>
              </a:rPr>
              <a:t>R</a:t>
            </a:r>
            <a:r>
              <a:rPr lang="en" sz="3600" dirty="0" smtClean="0">
                <a:solidFill>
                  <a:schemeClr val="accent4"/>
                </a:solidFill>
              </a:rPr>
              <a:t>ecommendations future operational models for </a:t>
            </a:r>
            <a:r>
              <a:rPr lang="en" sz="3600" dirty="0">
                <a:solidFill>
                  <a:schemeClr val="accent4"/>
                </a:solidFill>
              </a:rPr>
              <a:t>NCknows.</a:t>
            </a:r>
          </a:p>
          <a:p>
            <a:pPr lvl="0" rtl="0">
              <a:spcBef>
                <a:spcPts val="0"/>
              </a:spcBef>
              <a:buNone/>
            </a:pPr>
            <a:r>
              <a:rPr lang="en" sz="3600" dirty="0">
                <a:solidFill>
                  <a:schemeClr val="lt2"/>
                </a:solidFill>
              </a:rPr>
              <a: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1472</Words>
  <Application>Microsoft Office PowerPoint</Application>
  <PresentationFormat>On-screen Show (16:9)</PresentationFormat>
  <Paragraphs>182</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Old Standard TT</vt:lpstr>
      <vt:lpstr>paperback</vt:lpstr>
      <vt:lpstr>Virtual Reference: </vt:lpstr>
      <vt:lpstr>Project Overview</vt:lpstr>
      <vt:lpstr>NCknows Overview &amp; Performance </vt:lpstr>
      <vt:lpstr>Mixed Methods Study Design</vt:lpstr>
      <vt:lpstr>Goal 1:   Identify &amp; evaluate other models for statewide reference services </vt:lpstr>
      <vt:lpstr>PowerPoint Presentation</vt:lpstr>
      <vt:lpstr>National &amp; International Trends   </vt:lpstr>
      <vt:lpstr>PowerPoint Presentation</vt:lpstr>
      <vt:lpstr>Goal 2:   Recommendations future operational models for NCknows.  </vt:lpstr>
      <vt:lpstr>PowerPoint Presentation</vt:lpstr>
      <vt:lpstr>Stakeholder Perceptions</vt:lpstr>
      <vt:lpstr>Stakeholder Perceptions</vt:lpstr>
      <vt:lpstr>Stakeholder Perceptions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Comments?    For more information, please contact  Dr. Anthony Chow - strategicperformancesystems@gmail.com Becky Croxton - racroxton@gmail.com   Download slides at http://www.ncstrategicperformancesystems.com/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Reference:</dc:title>
  <dc:creator>Shong Chow</dc:creator>
  <cp:lastModifiedBy>Shong Chow</cp:lastModifiedBy>
  <cp:revision>5</cp:revision>
  <dcterms:modified xsi:type="dcterms:W3CDTF">2015-10-22T18:25:30Z</dcterms:modified>
</cp:coreProperties>
</file>